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5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99" r:id="rId4"/>
    <p:sldId id="298" r:id="rId5"/>
    <p:sldId id="303" r:id="rId6"/>
    <p:sldId id="328" r:id="rId7"/>
    <p:sldId id="329" r:id="rId8"/>
    <p:sldId id="330" r:id="rId9"/>
    <p:sldId id="331" r:id="rId10"/>
    <p:sldId id="332" r:id="rId11"/>
    <p:sldId id="335" r:id="rId12"/>
    <p:sldId id="336" r:id="rId13"/>
    <p:sldId id="337" r:id="rId14"/>
    <p:sldId id="333" r:id="rId15"/>
    <p:sldId id="334" r:id="rId16"/>
    <p:sldId id="300" r:id="rId17"/>
  </p:sldIdLst>
  <p:sldSz cx="12192000" cy="6858000"/>
  <p:notesSz cx="6858000" cy="9144000"/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F7EF"/>
    <a:srgbClr val="D34817"/>
    <a:srgbClr val="E71C0C"/>
    <a:srgbClr val="E9A4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27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38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66652-B5FD-4AD5-B319-764C4DE68F86}" type="datetimeFigureOut">
              <a:rPr lang="zh-TW" altLang="en-US" smtClean="0"/>
              <a:t>2022/8/17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D97326-7AE0-42F6-854E-F82AF873A8B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6170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sz="1800"/>
          </a:p>
        </p:txBody>
      </p:sp>
      <p:sp useBgFill="1">
        <p:nvSpPr>
          <p:cNvPr id="5" name="圓角矩形 14"/>
          <p:cNvSpPr/>
          <p:nvPr/>
        </p:nvSpPr>
        <p:spPr>
          <a:xfrm>
            <a:off x="86785" y="69851"/>
            <a:ext cx="12018433" cy="6691313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sz="1800"/>
          </a:p>
        </p:txBody>
      </p:sp>
      <p:sp>
        <p:nvSpPr>
          <p:cNvPr id="6" name="矩形 15"/>
          <p:cNvSpPr/>
          <p:nvPr/>
        </p:nvSpPr>
        <p:spPr>
          <a:xfrm>
            <a:off x="84667" y="1449389"/>
            <a:ext cx="12026900" cy="15271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sz="1800"/>
          </a:p>
        </p:txBody>
      </p:sp>
      <p:sp>
        <p:nvSpPr>
          <p:cNvPr id="7" name="矩形 16"/>
          <p:cNvSpPr/>
          <p:nvPr/>
        </p:nvSpPr>
        <p:spPr>
          <a:xfrm>
            <a:off x="84667" y="1397000"/>
            <a:ext cx="12026900" cy="12065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sz="1800"/>
          </a:p>
        </p:txBody>
      </p:sp>
      <p:sp>
        <p:nvSpPr>
          <p:cNvPr id="10" name="矩形 17"/>
          <p:cNvSpPr/>
          <p:nvPr/>
        </p:nvSpPr>
        <p:spPr>
          <a:xfrm>
            <a:off x="84667" y="2976564"/>
            <a:ext cx="12026900" cy="111125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sz="1800"/>
          </a:p>
        </p:txBody>
      </p:sp>
      <p:pic>
        <p:nvPicPr>
          <p:cNvPr id="11" name="Picture 16" descr="PPT-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1727200" y="3200400"/>
            <a:ext cx="85344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TW" altLang="en-US"/>
              <a:t>按一下以編輯母片子標題樣式</a:t>
            </a:r>
            <a:endParaRPr lang="en-US"/>
          </a:p>
        </p:txBody>
      </p:sp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609600" y="1505931"/>
            <a:ext cx="109728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12" name="日期版面配置區 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3B1AA9B-4109-41C2-AFA1-AEA3A02DD939}" type="datetimeFigureOut">
              <a:rPr lang="zh-TW" altLang="en-US" smtClean="0"/>
              <a:t>2022/8/17</a:t>
            </a:fld>
            <a:endParaRPr lang="zh-TW" altLang="en-US"/>
          </a:p>
        </p:txBody>
      </p:sp>
      <p:sp>
        <p:nvSpPr>
          <p:cNvPr id="13" name="頁尾版面配置區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14" name="投影片編號版面配置區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13DA40-4CEE-46E2-98A4-E7E61658E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33417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3B1AA9B-4109-41C2-AFA1-AEA3A02DD939}" type="datetimeFigureOut">
              <a:rPr lang="zh-TW" altLang="en-US" smtClean="0"/>
              <a:t>2022/8/17</a:t>
            </a:fld>
            <a:endParaRPr lang="zh-TW" altLang="en-US"/>
          </a:p>
        </p:txBody>
      </p:sp>
      <p:sp>
        <p:nvSpPr>
          <p:cNvPr id="5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13DA40-4CEE-46E2-98A4-E7E61658E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0479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39200" y="274642"/>
            <a:ext cx="268224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1219200" y="274641"/>
            <a:ext cx="7416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3B1AA9B-4109-41C2-AFA1-AEA3A02DD939}" type="datetimeFigureOut">
              <a:rPr lang="zh-TW" altLang="en-US" smtClean="0"/>
              <a:t>2022/8/17</a:t>
            </a:fld>
            <a:endParaRPr lang="zh-TW" altLang="en-US"/>
          </a:p>
        </p:txBody>
      </p:sp>
      <p:sp>
        <p:nvSpPr>
          <p:cNvPr id="5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13DA40-4CEE-46E2-98A4-E7E61658E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59580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/>
          </p:nvPr>
        </p:nvSpPr>
        <p:spPr>
          <a:xfrm>
            <a:off x="958852" y="906464"/>
            <a:ext cx="10418233" cy="51149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3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3B1AA9B-4109-41C2-AFA1-AEA3A02DD939}" type="datetimeFigureOut">
              <a:rPr lang="zh-TW" altLang="en-US" smtClean="0"/>
              <a:t>2022/8/17</a:t>
            </a:fld>
            <a:endParaRPr lang="zh-TW" altLang="en-US"/>
          </a:p>
        </p:txBody>
      </p:sp>
      <p:sp>
        <p:nvSpPr>
          <p:cNvPr id="4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5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13DA40-4CEE-46E2-98A4-E7E61658E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1877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1219200" y="1447800"/>
            <a:ext cx="10363200" cy="45720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3B1AA9B-4109-41C2-AFA1-AEA3A02DD939}" type="datetimeFigureOut">
              <a:rPr lang="zh-TW" altLang="en-US" smtClean="0"/>
              <a:t>2022/8/17</a:t>
            </a:fld>
            <a:endParaRPr lang="zh-TW" altLang="en-US"/>
          </a:p>
        </p:txBody>
      </p:sp>
      <p:sp>
        <p:nvSpPr>
          <p:cNvPr id="5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13DA40-4CEE-46E2-98A4-E7E61658E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8190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區段標題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sz="1800"/>
          </a:p>
        </p:txBody>
      </p:sp>
      <p:sp useBgFill="1">
        <p:nvSpPr>
          <p:cNvPr id="5" name="圓角矩形 14"/>
          <p:cNvSpPr/>
          <p:nvPr/>
        </p:nvSpPr>
        <p:spPr>
          <a:xfrm>
            <a:off x="87084" y="69756"/>
            <a:ext cx="12017829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sz="1800"/>
          </a:p>
        </p:txBody>
      </p:sp>
      <p:sp>
        <p:nvSpPr>
          <p:cNvPr id="6" name="矩形 15"/>
          <p:cNvSpPr/>
          <p:nvPr/>
        </p:nvSpPr>
        <p:spPr>
          <a:xfrm flipV="1">
            <a:off x="93134" y="2376489"/>
            <a:ext cx="12018433" cy="920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sz="1800"/>
          </a:p>
        </p:txBody>
      </p:sp>
      <p:sp>
        <p:nvSpPr>
          <p:cNvPr id="7" name="矩形 16"/>
          <p:cNvSpPr/>
          <p:nvPr/>
        </p:nvSpPr>
        <p:spPr>
          <a:xfrm>
            <a:off x="93134" y="2341564"/>
            <a:ext cx="12018433" cy="46037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sz="1800"/>
          </a:p>
        </p:txBody>
      </p:sp>
      <p:sp>
        <p:nvSpPr>
          <p:cNvPr id="8" name="矩形 17"/>
          <p:cNvSpPr/>
          <p:nvPr/>
        </p:nvSpPr>
        <p:spPr>
          <a:xfrm>
            <a:off x="91018" y="2468564"/>
            <a:ext cx="12020549" cy="4603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sz="180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084" y="952501"/>
            <a:ext cx="10363200" cy="1362075"/>
          </a:xfrm>
        </p:spPr>
        <p:txBody>
          <a:bodyPr/>
          <a:lstStyle>
            <a:lvl1pPr algn="l">
              <a:buNone/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3084" y="2547938"/>
            <a:ext cx="10363200" cy="1338262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3B1AA9B-4109-41C2-AFA1-AEA3A02DD939}" type="datetimeFigureOut">
              <a:rPr lang="zh-TW" altLang="en-US" smtClean="0"/>
              <a:t>2022/8/17</a:t>
            </a:fld>
            <a:endParaRPr lang="zh-TW" altLang="en-US"/>
          </a:p>
        </p:txBody>
      </p:sp>
      <p:sp>
        <p:nvSpPr>
          <p:cNvPr id="10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1066800" y="6172200"/>
            <a:ext cx="5334000" cy="457200"/>
          </a:xfrm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11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194733" y="6208713"/>
            <a:ext cx="609600" cy="457200"/>
          </a:xfrm>
        </p:spPr>
        <p:txBody>
          <a:bodyPr/>
          <a:lstStyle>
            <a:lvl1pPr>
              <a:defRPr/>
            </a:lvl1pPr>
          </a:lstStyle>
          <a:p>
            <a:fld id="{AF13DA40-4CEE-46E2-98A4-E7E61658E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68340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1219200" y="1447800"/>
            <a:ext cx="4998720" cy="45720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6578600" y="1447800"/>
            <a:ext cx="4998720" cy="45720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3B1AA9B-4109-41C2-AFA1-AEA3A02DD939}" type="datetimeFigureOut">
              <a:rPr lang="zh-TW" altLang="en-US" smtClean="0"/>
              <a:t>2022/8/17</a:t>
            </a:fld>
            <a:endParaRPr lang="zh-TW" altLang="en-US"/>
          </a:p>
        </p:txBody>
      </p:sp>
      <p:sp>
        <p:nvSpPr>
          <p:cNvPr id="6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13DA40-4CEE-46E2-98A4-E7E61658E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915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219200" y="1447800"/>
            <a:ext cx="4978400" cy="762000"/>
          </a:xfrm>
          <a:noFill/>
          <a:ln w="12700" cap="sq" cmpd="sng" algn="ctr">
            <a:noFill/>
            <a:prstDash val="solid"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3"/>
          </p:nvPr>
        </p:nvSpPr>
        <p:spPr>
          <a:xfrm>
            <a:off x="6604000" y="1447800"/>
            <a:ext cx="4978400" cy="762000"/>
          </a:xfrm>
          <a:noFill/>
          <a:ln w="12700" cap="sq" cmpd="sng" algn="ctr">
            <a:noFill/>
            <a:prstDash val="solid"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內容版面配置區 10"/>
          <p:cNvSpPr>
            <a:spLocks noGrp="1"/>
          </p:cNvSpPr>
          <p:nvPr>
            <p:ph sz="half" idx="2"/>
          </p:nvPr>
        </p:nvSpPr>
        <p:spPr>
          <a:xfrm>
            <a:off x="1219200" y="2247900"/>
            <a:ext cx="4978400" cy="38862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13" name="內容版面配置區 12"/>
          <p:cNvSpPr>
            <a:spLocks noGrp="1"/>
          </p:cNvSpPr>
          <p:nvPr>
            <p:ph sz="half" idx="4"/>
          </p:nvPr>
        </p:nvSpPr>
        <p:spPr>
          <a:xfrm>
            <a:off x="6604000" y="2247900"/>
            <a:ext cx="4978400" cy="38862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3B1AA9B-4109-41C2-AFA1-AEA3A02DD939}" type="datetimeFigureOut">
              <a:rPr lang="zh-TW" altLang="en-US" smtClean="0"/>
              <a:t>2022/8/17</a:t>
            </a:fld>
            <a:endParaRPr lang="zh-TW" altLang="en-US"/>
          </a:p>
        </p:txBody>
      </p:sp>
      <p:sp>
        <p:nvSpPr>
          <p:cNvPr id="8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9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13DA40-4CEE-46E2-98A4-E7E61658E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5461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3B1AA9B-4109-41C2-AFA1-AEA3A02DD939}" type="datetimeFigureOut">
              <a:rPr lang="zh-TW" altLang="en-US" smtClean="0"/>
              <a:t>2022/8/17</a:t>
            </a:fld>
            <a:endParaRPr lang="zh-TW" altLang="en-US"/>
          </a:p>
        </p:txBody>
      </p:sp>
      <p:sp>
        <p:nvSpPr>
          <p:cNvPr id="4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5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13DA40-4CEE-46E2-98A4-E7E61658E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8448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3B1AA9B-4109-41C2-AFA1-AEA3A02DD939}" type="datetimeFigureOut">
              <a:rPr lang="zh-TW" altLang="en-US" smtClean="0"/>
              <a:t>2022/8/17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4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13DA40-4CEE-46E2-98A4-E7E61658E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6060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sz="1800"/>
          </a:p>
        </p:txBody>
      </p:sp>
      <p:sp useBgFill="1">
        <p:nvSpPr>
          <p:cNvPr id="6" name="圓角矩形 14"/>
          <p:cNvSpPr/>
          <p:nvPr/>
        </p:nvSpPr>
        <p:spPr>
          <a:xfrm>
            <a:off x="84668" y="69850"/>
            <a:ext cx="12018433" cy="6692900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sz="180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</p:spPr>
        <p:txBody>
          <a:bodyPr/>
          <a:lstStyle>
            <a:lvl1pPr algn="l">
              <a:buNone/>
              <a:defRPr sz="4000" b="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1219200" y="1600200"/>
            <a:ext cx="2540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1"/>
          </p:nvPr>
        </p:nvSpPr>
        <p:spPr>
          <a:xfrm>
            <a:off x="3962400" y="1600200"/>
            <a:ext cx="7620000" cy="44958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3B1AA9B-4109-41C2-AFA1-AEA3A02DD939}" type="datetimeFigureOut">
              <a:rPr lang="zh-TW" altLang="en-US" smtClean="0"/>
              <a:t>2022/8/17</a:t>
            </a:fld>
            <a:endParaRPr lang="zh-TW" altLang="en-US"/>
          </a:p>
        </p:txBody>
      </p:sp>
      <p:sp>
        <p:nvSpPr>
          <p:cNvPr id="8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9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13DA40-4CEE-46E2-98A4-E7E61658E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7869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11"/>
          <p:cNvSpPr/>
          <p:nvPr/>
        </p:nvSpPr>
        <p:spPr>
          <a:xfrm flipV="1">
            <a:off x="91018" y="4683126"/>
            <a:ext cx="12009967" cy="920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sz="1800"/>
          </a:p>
        </p:txBody>
      </p:sp>
      <p:sp>
        <p:nvSpPr>
          <p:cNvPr id="6" name="矩形 14"/>
          <p:cNvSpPr/>
          <p:nvPr/>
        </p:nvSpPr>
        <p:spPr>
          <a:xfrm>
            <a:off x="91018" y="4649789"/>
            <a:ext cx="12009967" cy="46037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sz="1800"/>
          </a:p>
        </p:txBody>
      </p:sp>
      <p:sp>
        <p:nvSpPr>
          <p:cNvPr id="7" name="矩形 15"/>
          <p:cNvSpPr/>
          <p:nvPr/>
        </p:nvSpPr>
        <p:spPr>
          <a:xfrm>
            <a:off x="91018" y="4773614"/>
            <a:ext cx="12009967" cy="47625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sz="180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19200" y="4900550"/>
            <a:ext cx="97536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219200" y="5445825"/>
            <a:ext cx="97536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91078" y="66676"/>
            <a:ext cx="12002497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zh-TW" altLang="en-US" noProof="0"/>
              <a:t>按一下圖示以新增圖片</a:t>
            </a:r>
            <a:endParaRPr lang="en-US" noProof="0" dirty="0"/>
          </a:p>
        </p:txBody>
      </p:sp>
      <p:sp>
        <p:nvSpPr>
          <p:cNvPr id="8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3B1AA9B-4109-41C2-AFA1-AEA3A02DD939}" type="datetimeFigureOut">
              <a:rPr lang="zh-TW" altLang="en-US" smtClean="0"/>
              <a:t>2022/8/17</a:t>
            </a:fld>
            <a:endParaRPr lang="zh-TW" altLang="en-US"/>
          </a:p>
        </p:txBody>
      </p:sp>
      <p:sp>
        <p:nvSpPr>
          <p:cNvPr id="9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1219200" y="6172200"/>
            <a:ext cx="5181600" cy="457200"/>
          </a:xfrm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10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94733" y="6208713"/>
            <a:ext cx="609600" cy="457200"/>
          </a:xfrm>
        </p:spPr>
        <p:txBody>
          <a:bodyPr/>
          <a:lstStyle>
            <a:lvl1pPr>
              <a:defRPr/>
            </a:lvl1pPr>
          </a:lstStyle>
          <a:p>
            <a:fld id="{AF13DA40-4CEE-46E2-98A4-E7E61658E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3794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sz="1800"/>
          </a:p>
        </p:txBody>
      </p:sp>
      <p:sp useBgFill="1">
        <p:nvSpPr>
          <p:cNvPr id="8" name="圓角矩形 7"/>
          <p:cNvSpPr/>
          <p:nvPr/>
        </p:nvSpPr>
        <p:spPr>
          <a:xfrm>
            <a:off x="84668" y="69850"/>
            <a:ext cx="12018433" cy="6692900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sz="1800"/>
          </a:p>
        </p:txBody>
      </p:sp>
      <p:sp>
        <p:nvSpPr>
          <p:cNvPr id="1028" name="標題版面配置區 21"/>
          <p:cNvSpPr>
            <a:spLocks noGrp="1"/>
          </p:cNvSpPr>
          <p:nvPr>
            <p:ph type="title"/>
          </p:nvPr>
        </p:nvSpPr>
        <p:spPr bwMode="auto">
          <a:xfrm>
            <a:off x="1219200" y="274638"/>
            <a:ext cx="103632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9144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  <a:endParaRPr lang="en-US" altLang="zh-TW"/>
          </a:p>
        </p:txBody>
      </p:sp>
      <p:sp>
        <p:nvSpPr>
          <p:cNvPr id="1029" name="文字版面配置區 12"/>
          <p:cNvSpPr>
            <a:spLocks noGrp="1"/>
          </p:cNvSpPr>
          <p:nvPr>
            <p:ph type="body" idx="1"/>
          </p:nvPr>
        </p:nvSpPr>
        <p:spPr bwMode="auto">
          <a:xfrm>
            <a:off x="1219200" y="1447800"/>
            <a:ext cx="103632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altLang="zh-TW"/>
          </a:p>
        </p:txBody>
      </p:sp>
      <p:sp>
        <p:nvSpPr>
          <p:cNvPr id="14" name="日期版面配置區 13"/>
          <p:cNvSpPr>
            <a:spLocks noGrp="1"/>
          </p:cNvSpPr>
          <p:nvPr>
            <p:ph type="dt" sz="half" idx="2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73B1AA9B-4109-41C2-AFA1-AEA3A02DD939}" type="datetimeFigureOut">
              <a:rPr lang="zh-TW" altLang="en-US" smtClean="0"/>
              <a:t>2022/8/17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3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4"/>
          </p:nvPr>
        </p:nvSpPr>
        <p:spPr>
          <a:xfrm>
            <a:off x="194733" y="6210300"/>
            <a:ext cx="609600" cy="457200"/>
          </a:xfrm>
          <a:prstGeom prst="ellipse">
            <a:avLst/>
          </a:prstGeom>
          <a:solidFill>
            <a:schemeClr val="accent1"/>
          </a:solidFill>
        </p:spPr>
        <p:txBody>
          <a:bodyPr vert="horz" wrap="none" lIns="0" tIns="0" rIns="0" bIns="0" numCol="1" anchor="ctr" anchorCtr="1" compatLnSpc="1">
            <a:prstTxWarp prst="textNoShape">
              <a:avLst/>
            </a:prstTxWarp>
            <a:noAutofit/>
          </a:bodyPr>
          <a:lstStyle>
            <a:lvl1pPr algn="ctr" eaLnBrk="1" hangingPunct="1">
              <a:defRPr kumimoji="0" sz="1400">
                <a:solidFill>
                  <a:srgbClr val="FFFFFF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defRPr>
            </a:lvl1pPr>
          </a:lstStyle>
          <a:p>
            <a:fld id="{AF13DA40-4CEE-46E2-98A4-E7E61658E608}" type="slidenum">
              <a:rPr lang="zh-TW" altLang="en-US" smtClean="0"/>
              <a:t>‹#›</a:t>
            </a:fld>
            <a:endParaRPr lang="zh-TW" altLang="en-US"/>
          </a:p>
        </p:txBody>
      </p:sp>
      <p:pic>
        <p:nvPicPr>
          <p:cNvPr id="1033" name="Picture 13" descr="PPT-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4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7039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9pPr>
    </p:titleStyle>
    <p:bodyStyle>
      <a:lvl1pPr marL="273050" indent="-273050" algn="l" rtl="0" eaLnBrk="1" fontAlgn="base" hangingPunct="1">
        <a:spcBef>
          <a:spcPts val="575"/>
        </a:spcBef>
        <a:spcAft>
          <a:spcPct val="0"/>
        </a:spcAft>
        <a:buClr>
          <a:schemeClr val="accent1"/>
        </a:buClr>
        <a:buSzPct val="85000"/>
        <a:buFont typeface="Wingdings 2" panose="05020102010507070707" pitchFamily="18" charset="2"/>
        <a:buChar char="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7688" indent="-228600" algn="l" rtl="0" eaLnBrk="1" fontAlgn="base" hangingPunct="1">
        <a:spcBef>
          <a:spcPts val="375"/>
        </a:spcBef>
        <a:spcAft>
          <a:spcPct val="0"/>
        </a:spcAft>
        <a:buClr>
          <a:schemeClr val="accent2"/>
        </a:buClr>
        <a:buSzPct val="85000"/>
        <a:buFont typeface="Wingdings 2" panose="05020102010507070707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325" indent="-228600" algn="l" rtl="0" eaLnBrk="1" fontAlgn="base" hangingPunct="1">
        <a:spcBef>
          <a:spcPts val="375"/>
        </a:spcBef>
        <a:spcAft>
          <a:spcPct val="0"/>
        </a:spcAft>
        <a:buClr>
          <a:srgbClr val="E6B1AB"/>
        </a:buClr>
        <a:buSzPct val="85000"/>
        <a:buFont typeface="Wingdings 2" panose="05020102010507070707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6963" indent="-228600" algn="l" rtl="0" eaLnBrk="1" fontAlgn="base" hangingPunct="1">
        <a:spcBef>
          <a:spcPts val="375"/>
        </a:spcBef>
        <a:spcAft>
          <a:spcPct val="0"/>
        </a:spcAft>
        <a:buClr>
          <a:srgbClr val="A28E6A"/>
        </a:buClr>
        <a:buSzPct val="80000"/>
        <a:buFont typeface="Wingdings 2" panose="05020102010507070707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fontAlgn="base" hangingPunct="1">
        <a:spcBef>
          <a:spcPts val="375"/>
        </a:spcBef>
        <a:spcAft>
          <a:spcPct val="0"/>
        </a:spcAft>
        <a:buClr>
          <a:srgbClr val="A28E6A"/>
        </a:buClr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9684E4D5-1440-477B-5AC6-92A85ECF48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27200" y="3872204"/>
            <a:ext cx="8534400" cy="928396"/>
          </a:xfrm>
        </p:spPr>
        <p:txBody>
          <a:bodyPr/>
          <a:lstStyle/>
          <a:p>
            <a:r>
              <a:rPr lang="zh-TW" altLang="en-US" sz="2800" dirty="0">
                <a:solidFill>
                  <a:srgbClr val="E9A47D"/>
                </a:solidFill>
              </a:rPr>
              <a:t>報告人</a:t>
            </a:r>
            <a:r>
              <a:rPr lang="en-US" altLang="zh-TW" sz="2800" dirty="0">
                <a:solidFill>
                  <a:srgbClr val="E9A47D"/>
                </a:solidFill>
              </a:rPr>
              <a:t>:</a:t>
            </a:r>
            <a:r>
              <a:rPr lang="zh-TW" altLang="en-US" sz="2800" dirty="0">
                <a:solidFill>
                  <a:srgbClr val="E9A47D"/>
                </a:solidFill>
              </a:rPr>
              <a:t>林萬郝</a:t>
            </a:r>
            <a:endParaRPr lang="en-US" altLang="zh-TW" sz="2800" dirty="0">
              <a:solidFill>
                <a:srgbClr val="E9A47D"/>
              </a:solidFill>
            </a:endParaRPr>
          </a:p>
          <a:p>
            <a:r>
              <a:rPr lang="en-US" altLang="zh-TW" sz="2800" dirty="0" smtClean="0">
                <a:solidFill>
                  <a:srgbClr val="E9A47D"/>
                </a:solidFill>
              </a:rPr>
              <a:t>2022/07/27-2022/08/10</a:t>
            </a:r>
            <a:endParaRPr lang="zh-TW" altLang="en-US" sz="2800" dirty="0">
              <a:solidFill>
                <a:srgbClr val="E9A47D"/>
              </a:solidFill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BA48C41-2D09-C8CF-3E83-5BD2222801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sz="6000" dirty="0">
                <a:solidFill>
                  <a:schemeClr val="tx1"/>
                </a:solidFill>
              </a:rPr>
              <a:t>新人週報</a:t>
            </a:r>
          </a:p>
        </p:txBody>
      </p:sp>
    </p:spTree>
    <p:extLst>
      <p:ext uri="{BB962C8B-B14F-4D97-AF65-F5344CB8AC3E}">
        <p14:creationId xmlns:p14="http://schemas.microsoft.com/office/powerpoint/2010/main" val="3963026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604966" y="1359255"/>
            <a:ext cx="6587034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13.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按下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[</a:t>
            </a:r>
            <a:r>
              <a:rPr lang="en-US" altLang="zh-TW" sz="2000" b="1" dirty="0" err="1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Cyclinder</a:t>
            </a:r>
            <a:r>
              <a:rPr lang="en-US" altLang="zh-TW" sz="20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change + Confirm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]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，後</a:t>
            </a:r>
            <a:r>
              <a:rPr lang="en-US" altLang="zh-TW" sz="20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Cyclinder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</a:p>
          <a:p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change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燈會亮起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14.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按下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[</a:t>
            </a:r>
            <a:r>
              <a:rPr lang="en-US" altLang="zh-TW" sz="20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Confirm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]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後，開始自動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Purge</a:t>
            </a:r>
          </a:p>
          <a:p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15.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alarm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響起時，按下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[</a:t>
            </a:r>
            <a:r>
              <a:rPr lang="en-US" altLang="zh-TW" sz="2000" b="1" dirty="0">
                <a:solidFill>
                  <a:srgbClr val="D00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Reset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]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即可開始更換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鋼瓶</a:t>
            </a:r>
            <a:endParaRPr lang="en-US" altLang="zh-TW" sz="2000" b="1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16.</a:t>
            </a:r>
            <a:r>
              <a:rPr lang="zh-TW" altLang="en-US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換好鋼瓶後，確認鋼瓶上之</a:t>
            </a:r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HV13</a:t>
            </a:r>
            <a:r>
              <a:rPr lang="zh-TW" altLang="en-US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HV14</a:t>
            </a:r>
            <a:r>
              <a:rPr lang="zh-TW" altLang="en-US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為關閉狀態</a:t>
            </a:r>
            <a:endParaRPr lang="en-US" altLang="zh-TW" sz="2000" b="1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17.</a:t>
            </a:r>
            <a:r>
              <a:rPr lang="zh-TW" altLang="en-US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按下</a:t>
            </a:r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</a:t>
            </a:r>
            <a:r>
              <a:rPr lang="en-US" altLang="zh-TW" sz="20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Confirm</a:t>
            </a:r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]</a:t>
            </a:r>
            <a:r>
              <a:rPr lang="zh-TW" altLang="en-US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後，會開始自動</a:t>
            </a:r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Purge</a:t>
            </a:r>
          </a:p>
          <a:p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18.</a:t>
            </a:r>
            <a:r>
              <a:rPr lang="zh-TW" altLang="en-US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當</a:t>
            </a:r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alarm</a:t>
            </a:r>
            <a:r>
              <a:rPr lang="zh-TW" altLang="en-US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響起時，按下</a:t>
            </a:r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</a:t>
            </a:r>
            <a:r>
              <a:rPr lang="en-US" altLang="zh-TW" sz="20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Reset</a:t>
            </a:r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]</a:t>
            </a:r>
            <a:r>
              <a:rPr lang="zh-TW" altLang="en-US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Complete</a:t>
            </a:r>
            <a:r>
              <a:rPr lang="zh-TW" altLang="en-US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燈會亮起</a:t>
            </a:r>
            <a:endParaRPr lang="en-US" altLang="zh-TW" sz="2000" b="1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19.</a:t>
            </a:r>
            <a:r>
              <a:rPr lang="zh-TW" altLang="en-US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接著按下</a:t>
            </a:r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</a:t>
            </a:r>
            <a:r>
              <a:rPr lang="en-US" altLang="zh-TW" sz="20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Complete + Confirm</a:t>
            </a:r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]</a:t>
            </a:r>
            <a:r>
              <a:rPr lang="zh-TW" altLang="en-US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，開啟鋼瓶上</a:t>
            </a:r>
            <a:r>
              <a:rPr lang="zh-TW" altLang="en-US" sz="2000" b="1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之</a:t>
            </a:r>
            <a:endParaRPr lang="en-US" altLang="zh-TW" sz="2000" b="1" dirty="0" smtClean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000" b="1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HV13</a:t>
            </a:r>
            <a:r>
              <a:rPr lang="zh-TW" altLang="en-US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HV14</a:t>
            </a:r>
          </a:p>
          <a:p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20.</a:t>
            </a:r>
            <a:r>
              <a:rPr lang="zh-TW" altLang="en-US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最後按下</a:t>
            </a:r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</a:t>
            </a:r>
            <a:r>
              <a:rPr lang="en-US" altLang="zh-TW" sz="20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Charge</a:t>
            </a:r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]</a:t>
            </a:r>
            <a:r>
              <a:rPr lang="zh-TW" altLang="en-US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即完成</a:t>
            </a:r>
            <a:endParaRPr lang="en-US" altLang="zh-TW" sz="2000" b="1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21</a:t>
            </a:r>
            <a:r>
              <a:rPr lang="zh-TW" altLang="en-US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</a:t>
            </a:r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GAUGE</a:t>
            </a:r>
            <a:r>
              <a:rPr lang="zh-TW" altLang="en-US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MODE</a:t>
            </a:r>
            <a:r>
              <a:rPr lang="zh-TW" altLang="en-US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切換至</a:t>
            </a:r>
            <a:r>
              <a:rPr lang="en-US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PS1</a:t>
            </a:r>
          </a:p>
        </p:txBody>
      </p:sp>
      <p:grpSp>
        <p:nvGrpSpPr>
          <p:cNvPr id="5" name="群組 4"/>
          <p:cNvGrpSpPr/>
          <p:nvPr/>
        </p:nvGrpSpPr>
        <p:grpSpPr>
          <a:xfrm>
            <a:off x="626981" y="1371519"/>
            <a:ext cx="4818433" cy="3313112"/>
            <a:chOff x="1975338" y="2747902"/>
            <a:chExt cx="4818433" cy="3313112"/>
          </a:xfrm>
        </p:grpSpPr>
        <p:pic>
          <p:nvPicPr>
            <p:cNvPr id="6" name="圖片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75338" y="2747902"/>
              <a:ext cx="4418012" cy="33131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文字方塊 6"/>
            <p:cNvSpPr txBox="1"/>
            <p:nvPr/>
          </p:nvSpPr>
          <p:spPr>
            <a:xfrm>
              <a:off x="4704132" y="3216419"/>
              <a:ext cx="852854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TW" dirty="0" smtClean="0">
                  <a:solidFill>
                    <a:srgbClr val="FF0000"/>
                  </a:solidFill>
                </a:rPr>
                <a:t>Charge</a:t>
              </a:r>
              <a:endParaRPr lang="zh-TW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8" name="文字方塊 7"/>
            <p:cNvSpPr txBox="1"/>
            <p:nvPr/>
          </p:nvSpPr>
          <p:spPr>
            <a:xfrm>
              <a:off x="4704132" y="4540408"/>
              <a:ext cx="1280748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Complete</a:t>
              </a:r>
            </a:p>
          </p:txBody>
        </p:sp>
        <p:sp>
          <p:nvSpPr>
            <p:cNvPr id="9" name="文字方塊 8"/>
            <p:cNvSpPr txBox="1"/>
            <p:nvPr/>
          </p:nvSpPr>
          <p:spPr>
            <a:xfrm>
              <a:off x="4704132" y="4980742"/>
              <a:ext cx="674077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Free</a:t>
              </a:r>
            </a:p>
          </p:txBody>
        </p:sp>
        <p:sp>
          <p:nvSpPr>
            <p:cNvPr id="10" name="文字方塊 9"/>
            <p:cNvSpPr txBox="1"/>
            <p:nvPr/>
          </p:nvSpPr>
          <p:spPr>
            <a:xfrm>
              <a:off x="4704130" y="4105244"/>
              <a:ext cx="2089641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TW" dirty="0" err="1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Cyclinder</a:t>
              </a:r>
              <a:r>
                <a:rPr lang="zh-TW" altLang="en-US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 </a:t>
              </a:r>
              <a:r>
                <a:rPr lang="en-US" altLang="zh-TW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change</a:t>
              </a:r>
              <a:endPara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endParaRPr>
            </a:p>
          </p:txBody>
        </p:sp>
        <p:sp>
          <p:nvSpPr>
            <p:cNvPr id="11" name="向左箭號 10"/>
            <p:cNvSpPr/>
            <p:nvPr/>
          </p:nvSpPr>
          <p:spPr>
            <a:xfrm>
              <a:off x="4437432" y="3265272"/>
              <a:ext cx="266698" cy="228655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向左箭號 11"/>
            <p:cNvSpPr/>
            <p:nvPr/>
          </p:nvSpPr>
          <p:spPr>
            <a:xfrm>
              <a:off x="4437432" y="4175582"/>
              <a:ext cx="266698" cy="228655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向左箭號 12"/>
            <p:cNvSpPr/>
            <p:nvPr/>
          </p:nvSpPr>
          <p:spPr>
            <a:xfrm>
              <a:off x="4437432" y="4602259"/>
              <a:ext cx="266698" cy="228655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" name="向左箭號 13"/>
            <p:cNvSpPr/>
            <p:nvPr/>
          </p:nvSpPr>
          <p:spPr>
            <a:xfrm>
              <a:off x="4437432" y="5041903"/>
              <a:ext cx="266698" cy="228655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文字方塊 14"/>
            <p:cNvSpPr txBox="1"/>
            <p:nvPr/>
          </p:nvSpPr>
          <p:spPr>
            <a:xfrm>
              <a:off x="3235569" y="3585751"/>
              <a:ext cx="958362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solidFill>
                    <a:srgbClr val="FF0000"/>
                  </a:solidFill>
                </a:rPr>
                <a:t>C</a:t>
              </a:r>
              <a:r>
                <a:rPr lang="en-US" altLang="zh-TW" dirty="0" smtClean="0">
                  <a:solidFill>
                    <a:srgbClr val="FF0000"/>
                  </a:solidFill>
                </a:rPr>
                <a:t>onfirm</a:t>
              </a:r>
              <a:endParaRPr lang="zh-TW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16" name="文字方塊 15"/>
            <p:cNvSpPr txBox="1"/>
            <p:nvPr/>
          </p:nvSpPr>
          <p:spPr>
            <a:xfrm>
              <a:off x="3333782" y="5452651"/>
              <a:ext cx="715658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TW" dirty="0" smtClean="0">
                  <a:solidFill>
                    <a:srgbClr val="FF0000"/>
                  </a:solidFill>
                </a:rPr>
                <a:t>Reset</a:t>
              </a:r>
              <a:endParaRPr lang="zh-TW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17" name="向左箭號 16"/>
            <p:cNvSpPr/>
            <p:nvPr/>
          </p:nvSpPr>
          <p:spPr>
            <a:xfrm rot="16200000">
              <a:off x="3559694" y="3959350"/>
              <a:ext cx="266698" cy="228655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" name="向左箭號 17"/>
            <p:cNvSpPr/>
            <p:nvPr/>
          </p:nvSpPr>
          <p:spPr>
            <a:xfrm rot="5400000">
              <a:off x="3558262" y="5219728"/>
              <a:ext cx="266698" cy="228655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345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019862" y="420577"/>
            <a:ext cx="10158421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TW" altLang="en-US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四</a:t>
            </a:r>
            <a:r>
              <a:rPr lang="zh-TW" alt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、</a:t>
            </a:r>
            <a:r>
              <a:rPr lang="en-US" altLang="zh-TW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Trans-LC fill system</a:t>
            </a:r>
            <a:endParaRPr lang="en-US" altLang="zh-TW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  <a:p>
            <a:pPr algn="ctr"/>
            <a:endParaRPr lang="en-US" altLang="zh-TW" sz="4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grpSp>
        <p:nvGrpSpPr>
          <p:cNvPr id="25" name="群組 24"/>
          <p:cNvGrpSpPr/>
          <p:nvPr/>
        </p:nvGrpSpPr>
        <p:grpSpPr>
          <a:xfrm>
            <a:off x="2319337" y="1082295"/>
            <a:ext cx="8057562" cy="5503439"/>
            <a:chOff x="2637836" y="1206001"/>
            <a:chExt cx="7177087" cy="4967288"/>
          </a:xfrm>
        </p:grpSpPr>
        <p:sp>
          <p:nvSpPr>
            <p:cNvPr id="5" name="Text Box 6"/>
            <p:cNvSpPr txBox="1">
              <a:spLocks noChangeArrowheads="1"/>
            </p:cNvSpPr>
            <p:nvPr/>
          </p:nvSpPr>
          <p:spPr bwMode="auto">
            <a:xfrm>
              <a:off x="4365036" y="1350464"/>
              <a:ext cx="1447800" cy="8604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kumimoji="1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600" b="1" dirty="0">
                  <a:solidFill>
                    <a:schemeClr val="tx1"/>
                  </a:solidFill>
                  <a:latin typeface="Arial" panose="020B0604020202020204" pitchFamily="34" charset="0"/>
                  <a:ea typeface="CFShouSung" charset="-120"/>
                  <a:cs typeface="Times New Roman" panose="02020603050405020304" pitchFamily="18" charset="0"/>
                </a:rPr>
                <a:t>Master Controller Module</a:t>
              </a:r>
              <a:endParaRPr kumimoji="0" lang="en-US" altLang="zh-TW" dirty="0">
                <a:solidFill>
                  <a:schemeClr val="tx1"/>
                </a:solidFill>
                <a:latin typeface="Arial" panose="020B0604020202020204" pitchFamily="34" charset="0"/>
                <a:ea typeface="CFShouSung" charset="-120"/>
                <a:cs typeface="Times New Roman" panose="02020603050405020304" pitchFamily="18" charset="0"/>
              </a:endParaRPr>
            </a:p>
          </p:txBody>
        </p:sp>
        <p:sp>
          <p:nvSpPr>
            <p:cNvPr id="6" name="Freeform 9"/>
            <p:cNvSpPr>
              <a:spLocks/>
            </p:cNvSpPr>
            <p:nvPr/>
          </p:nvSpPr>
          <p:spPr bwMode="auto">
            <a:xfrm>
              <a:off x="3709398" y="2285501"/>
              <a:ext cx="803275" cy="555625"/>
            </a:xfrm>
            <a:custGeom>
              <a:avLst/>
              <a:gdLst>
                <a:gd name="T0" fmla="*/ 2147483647 w 1264"/>
                <a:gd name="T1" fmla="*/ 0 h 876"/>
                <a:gd name="T2" fmla="*/ 0 w 1264"/>
                <a:gd name="T3" fmla="*/ 2147483647 h 87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264" h="876">
                  <a:moveTo>
                    <a:pt x="1264" y="0"/>
                  </a:moveTo>
                  <a:lnTo>
                    <a:pt x="0" y="876"/>
                  </a:lnTo>
                </a:path>
              </a:pathLst>
            </a:custGeom>
            <a:noFill/>
            <a:ln w="19050">
              <a:solidFill>
                <a:srgbClr val="FF66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7" name="Freeform 10"/>
            <p:cNvSpPr>
              <a:spLocks/>
            </p:cNvSpPr>
            <p:nvPr/>
          </p:nvSpPr>
          <p:spPr bwMode="auto">
            <a:xfrm>
              <a:off x="4509498" y="2285501"/>
              <a:ext cx="307975" cy="530225"/>
            </a:xfrm>
            <a:custGeom>
              <a:avLst/>
              <a:gdLst>
                <a:gd name="T0" fmla="*/ 2147483647 w 484"/>
                <a:gd name="T1" fmla="*/ 0 h 836"/>
                <a:gd name="T2" fmla="*/ 0 w 484"/>
                <a:gd name="T3" fmla="*/ 2147483647 h 83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484" h="836">
                  <a:moveTo>
                    <a:pt x="484" y="0"/>
                  </a:moveTo>
                  <a:lnTo>
                    <a:pt x="0" y="836"/>
                  </a:lnTo>
                </a:path>
              </a:pathLst>
            </a:custGeom>
            <a:noFill/>
            <a:ln w="19050">
              <a:solidFill>
                <a:srgbClr val="FF66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8" name="Freeform 11"/>
            <p:cNvSpPr>
              <a:spLocks/>
            </p:cNvSpPr>
            <p:nvPr/>
          </p:nvSpPr>
          <p:spPr bwMode="auto">
            <a:xfrm>
              <a:off x="5198473" y="2285501"/>
              <a:ext cx="263525" cy="504825"/>
            </a:xfrm>
            <a:custGeom>
              <a:avLst/>
              <a:gdLst>
                <a:gd name="T0" fmla="*/ 0 w 416"/>
                <a:gd name="T1" fmla="*/ 0 h 796"/>
                <a:gd name="T2" fmla="*/ 2147483647 w 416"/>
                <a:gd name="T3" fmla="*/ 2147483647 h 79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416" h="796">
                  <a:moveTo>
                    <a:pt x="0" y="0"/>
                  </a:moveTo>
                  <a:lnTo>
                    <a:pt x="416" y="796"/>
                  </a:lnTo>
                </a:path>
              </a:pathLst>
            </a:custGeom>
            <a:noFill/>
            <a:ln w="19050">
              <a:solidFill>
                <a:srgbClr val="FF66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9" name="Freeform 12"/>
            <p:cNvSpPr>
              <a:spLocks/>
            </p:cNvSpPr>
            <p:nvPr/>
          </p:nvSpPr>
          <p:spPr bwMode="auto">
            <a:xfrm>
              <a:off x="5503273" y="2285501"/>
              <a:ext cx="847725" cy="542925"/>
            </a:xfrm>
            <a:custGeom>
              <a:avLst/>
              <a:gdLst>
                <a:gd name="T0" fmla="*/ 0 w 1336"/>
                <a:gd name="T1" fmla="*/ 0 h 856"/>
                <a:gd name="T2" fmla="*/ 2147483647 w 1336"/>
                <a:gd name="T3" fmla="*/ 2147483647 h 85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336" h="856">
                  <a:moveTo>
                    <a:pt x="0" y="0"/>
                  </a:moveTo>
                  <a:lnTo>
                    <a:pt x="1336" y="856"/>
                  </a:lnTo>
                </a:path>
              </a:pathLst>
            </a:custGeom>
            <a:noFill/>
            <a:ln w="19050">
              <a:solidFill>
                <a:srgbClr val="FF66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0" name="Text Box 13"/>
            <p:cNvSpPr txBox="1">
              <a:spLocks noChangeArrowheads="1"/>
            </p:cNvSpPr>
            <p:nvPr/>
          </p:nvSpPr>
          <p:spPr bwMode="auto">
            <a:xfrm>
              <a:off x="2791823" y="2934789"/>
              <a:ext cx="914400" cy="3810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kumimoji="1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CFShouSung" charset="-120"/>
                  <a:ea typeface="CFShouSung" charset="-120"/>
                </a:rPr>
                <a:t>RCM-1</a:t>
              </a:r>
              <a:endParaRPr kumimoji="0" lang="en-US" altLang="zh-TW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" name="Text Box 14"/>
            <p:cNvSpPr txBox="1">
              <a:spLocks noChangeArrowheads="1"/>
            </p:cNvSpPr>
            <p:nvPr/>
          </p:nvSpPr>
          <p:spPr bwMode="auto">
            <a:xfrm>
              <a:off x="4011023" y="2934789"/>
              <a:ext cx="914400" cy="3810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kumimoji="1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CFShouSung" charset="-120"/>
                  <a:ea typeface="CFShouSung" charset="-120"/>
                </a:rPr>
                <a:t>RCM-2</a:t>
              </a:r>
              <a:endParaRPr kumimoji="0" lang="en-US" altLang="zh-TW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2" name="Text Box 15"/>
            <p:cNvSpPr txBox="1">
              <a:spLocks noChangeArrowheads="1"/>
            </p:cNvSpPr>
            <p:nvPr/>
          </p:nvSpPr>
          <p:spPr bwMode="auto">
            <a:xfrm>
              <a:off x="5230223" y="2934789"/>
              <a:ext cx="914400" cy="3810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kumimoji="1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CFShouSung" charset="-120"/>
                  <a:ea typeface="CFShouSung" charset="-120"/>
                </a:rPr>
                <a:t>RCM-3</a:t>
              </a:r>
              <a:endParaRPr kumimoji="0" lang="en-US" altLang="zh-TW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3" name="Text Box 16"/>
            <p:cNvSpPr txBox="1">
              <a:spLocks noChangeArrowheads="1"/>
            </p:cNvSpPr>
            <p:nvPr/>
          </p:nvSpPr>
          <p:spPr bwMode="auto">
            <a:xfrm>
              <a:off x="6449423" y="2934789"/>
              <a:ext cx="914400" cy="3810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kumimoji="1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CFShouSung" charset="-120"/>
                  <a:ea typeface="CFShouSung" charset="-120"/>
                </a:rPr>
                <a:t>RCM-4</a:t>
              </a:r>
              <a:endParaRPr kumimoji="0" lang="en-US" altLang="zh-TW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4" name="Freeform 17"/>
            <p:cNvSpPr>
              <a:spLocks/>
            </p:cNvSpPr>
            <p:nvPr/>
          </p:nvSpPr>
          <p:spPr bwMode="auto">
            <a:xfrm>
              <a:off x="3214098" y="3366589"/>
              <a:ext cx="3175" cy="581025"/>
            </a:xfrm>
            <a:custGeom>
              <a:avLst/>
              <a:gdLst>
                <a:gd name="T0" fmla="*/ 2147483647 w 4"/>
                <a:gd name="T1" fmla="*/ 0 h 916"/>
                <a:gd name="T2" fmla="*/ 0 w 4"/>
                <a:gd name="T3" fmla="*/ 2147483647 h 91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4" h="916">
                  <a:moveTo>
                    <a:pt x="4" y="0"/>
                  </a:moveTo>
                  <a:lnTo>
                    <a:pt x="0" y="916"/>
                  </a:lnTo>
                </a:path>
              </a:pathLst>
            </a:custGeom>
            <a:noFill/>
            <a:ln w="19050">
              <a:solidFill>
                <a:srgbClr val="FF66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5" name="Freeform 18"/>
            <p:cNvSpPr>
              <a:spLocks/>
            </p:cNvSpPr>
            <p:nvPr/>
          </p:nvSpPr>
          <p:spPr bwMode="auto">
            <a:xfrm>
              <a:off x="4509498" y="3366589"/>
              <a:ext cx="3175" cy="606425"/>
            </a:xfrm>
            <a:custGeom>
              <a:avLst/>
              <a:gdLst>
                <a:gd name="T0" fmla="*/ 2147483647 w 4"/>
                <a:gd name="T1" fmla="*/ 0 h 956"/>
                <a:gd name="T2" fmla="*/ 0 w 4"/>
                <a:gd name="T3" fmla="*/ 2147483647 h 95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4" h="956">
                  <a:moveTo>
                    <a:pt x="4" y="0"/>
                  </a:moveTo>
                  <a:lnTo>
                    <a:pt x="0" y="956"/>
                  </a:lnTo>
                </a:path>
              </a:pathLst>
            </a:custGeom>
            <a:noFill/>
            <a:ln w="19050">
              <a:solidFill>
                <a:srgbClr val="FF66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6" name="Freeform 19"/>
            <p:cNvSpPr>
              <a:spLocks/>
            </p:cNvSpPr>
            <p:nvPr/>
          </p:nvSpPr>
          <p:spPr bwMode="auto">
            <a:xfrm>
              <a:off x="5728698" y="3366589"/>
              <a:ext cx="3175" cy="619125"/>
            </a:xfrm>
            <a:custGeom>
              <a:avLst/>
              <a:gdLst>
                <a:gd name="T0" fmla="*/ 2147483647 w 4"/>
                <a:gd name="T1" fmla="*/ 0 h 976"/>
                <a:gd name="T2" fmla="*/ 0 w 4"/>
                <a:gd name="T3" fmla="*/ 2147483647 h 97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4" h="976">
                  <a:moveTo>
                    <a:pt x="4" y="0"/>
                  </a:moveTo>
                  <a:lnTo>
                    <a:pt x="0" y="976"/>
                  </a:lnTo>
                </a:path>
              </a:pathLst>
            </a:custGeom>
            <a:noFill/>
            <a:ln w="19050">
              <a:solidFill>
                <a:srgbClr val="FF66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7" name="Freeform 20"/>
            <p:cNvSpPr>
              <a:spLocks/>
            </p:cNvSpPr>
            <p:nvPr/>
          </p:nvSpPr>
          <p:spPr bwMode="auto">
            <a:xfrm>
              <a:off x="6947898" y="3366589"/>
              <a:ext cx="3175" cy="619125"/>
            </a:xfrm>
            <a:custGeom>
              <a:avLst/>
              <a:gdLst>
                <a:gd name="T0" fmla="*/ 2147483647 w 4"/>
                <a:gd name="T1" fmla="*/ 0 h 976"/>
                <a:gd name="T2" fmla="*/ 0 w 4"/>
                <a:gd name="T3" fmla="*/ 2147483647 h 97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4" h="976">
                  <a:moveTo>
                    <a:pt x="4" y="0"/>
                  </a:moveTo>
                  <a:lnTo>
                    <a:pt x="0" y="976"/>
                  </a:lnTo>
                </a:path>
              </a:pathLst>
            </a:custGeom>
            <a:noFill/>
            <a:ln w="19050">
              <a:solidFill>
                <a:srgbClr val="FF66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8" name="Text Box 21"/>
            <p:cNvSpPr txBox="1">
              <a:spLocks noChangeArrowheads="1"/>
            </p:cNvSpPr>
            <p:nvPr/>
          </p:nvSpPr>
          <p:spPr bwMode="auto">
            <a:xfrm>
              <a:off x="2637836" y="4085726"/>
              <a:ext cx="1066800" cy="207327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kumimoji="1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SCM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D76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D75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D74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D73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D71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D06</a:t>
              </a:r>
              <a:endParaRPr kumimoji="0" lang="en-US" altLang="zh-TW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9" name="Text Box 22"/>
            <p:cNvSpPr txBox="1">
              <a:spLocks noChangeArrowheads="1"/>
            </p:cNvSpPr>
            <p:nvPr/>
          </p:nvSpPr>
          <p:spPr bwMode="auto">
            <a:xfrm>
              <a:off x="3933236" y="4085726"/>
              <a:ext cx="1066800" cy="207327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kumimoji="1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SCM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D72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D70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D69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D68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D67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D66</a:t>
              </a:r>
              <a:endParaRPr kumimoji="0" lang="en-US" altLang="zh-TW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0" name="Text Box 23"/>
            <p:cNvSpPr txBox="1">
              <a:spLocks noChangeArrowheads="1"/>
            </p:cNvSpPr>
            <p:nvPr/>
          </p:nvSpPr>
          <p:spPr bwMode="auto">
            <a:xfrm>
              <a:off x="5304836" y="4085726"/>
              <a:ext cx="1066800" cy="207327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kumimoji="1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SCM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D64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D63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D61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D41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D40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D39</a:t>
              </a:r>
              <a:endParaRPr kumimoji="0" lang="en-US" altLang="zh-TW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21" name="Text Box 24"/>
            <p:cNvSpPr txBox="1">
              <a:spLocks noChangeArrowheads="1"/>
            </p:cNvSpPr>
            <p:nvPr/>
          </p:nvSpPr>
          <p:spPr bwMode="auto">
            <a:xfrm>
              <a:off x="6600236" y="4085726"/>
              <a:ext cx="1066800" cy="207327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SzPct val="75000"/>
                <a:buFont typeface="Arial" panose="020B0604020202020204" pitchFamily="34" charset="0"/>
                <a:buChar char="►"/>
                <a:defRPr kumimoji="1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▪"/>
                <a:defRPr sz="16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▪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3pPr>
              <a:lvl4pPr marL="1600200" indent="-228600">
                <a:spcBef>
                  <a:spcPct val="20000"/>
                </a:spcBef>
                <a:buFont typeface="Wingdings 2" panose="05020102010507070707" pitchFamily="18" charset="2"/>
                <a:buChar char=""/>
                <a:defRPr sz="1400">
                  <a:solidFill>
                    <a:srgbClr val="646464"/>
                  </a:solidFill>
                  <a:latin typeface="Arial Unicode MS" pitchFamily="34" charset="-120"/>
                  <a:ea typeface="新細明體" panose="02020500000000000000" pitchFamily="18" charset="-120"/>
                  <a:cs typeface="Arial Unicode MS" pitchFamily="34" charset="-12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rgbClr val="646464"/>
                  </a:solidFill>
                  <a:latin typeface="Arial Unicode MS" pitchFamily="34" charset="-120"/>
                  <a:ea typeface="Arial Unicode MS" pitchFamily="34" charset="-120"/>
                  <a:cs typeface="Arial Unicode MS" pitchFamily="34" charset="-120"/>
                </a:defRPr>
              </a:lvl9pPr>
            </a:lstStyle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SCM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D38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D37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D57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D60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D53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kumimoji="0" lang="en-US" altLang="zh-TW" sz="1800" b="1">
                  <a:solidFill>
                    <a:schemeClr val="tx1"/>
                  </a:solidFill>
                  <a:latin typeface="Times New Roman" panose="02020603050405020304" pitchFamily="18" charset="0"/>
                </a:rPr>
                <a:t>D62</a:t>
              </a:r>
              <a:endParaRPr kumimoji="0" lang="en-US" altLang="zh-TW" b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pic>
          <p:nvPicPr>
            <p:cNvPr id="22" name="Picture 25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77923" y="1206001"/>
              <a:ext cx="1511300" cy="10572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pic>
          <p:nvPicPr>
            <p:cNvPr id="23" name="Picture 26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76561" y="1350464"/>
              <a:ext cx="2138362" cy="26384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4" name="Picture 27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21023" y="4519114"/>
              <a:ext cx="1990725" cy="16541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65265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MJLu\Desktop\TLC\IMG_470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0" t="2885" r="8090"/>
          <a:stretch>
            <a:fillRect/>
          </a:stretch>
        </p:blipFill>
        <p:spPr bwMode="auto">
          <a:xfrm>
            <a:off x="1910992" y="427065"/>
            <a:ext cx="8147407" cy="6156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6205592" y="4078841"/>
            <a:ext cx="3739793" cy="584775"/>
          </a:xfrm>
          <a:prstGeom prst="rect">
            <a:avLst/>
          </a:prstGeom>
          <a:solidFill>
            <a:srgbClr val="ECF7EF"/>
          </a:solidFill>
        </p:spPr>
        <p:txBody>
          <a:bodyPr wrap="square" rtlCol="0">
            <a:spAutoFit/>
          </a:bodyPr>
          <a:lstStyle/>
          <a:p>
            <a:r>
              <a:rPr lang="en-US" altLang="zh-TW" sz="3200" dirty="0" smtClean="0">
                <a:solidFill>
                  <a:srgbClr val="FF0000"/>
                </a:solidFill>
              </a:rPr>
              <a:t>RCM Fill</a:t>
            </a:r>
            <a:r>
              <a:rPr lang="zh-TW" altLang="en-US" sz="3200" dirty="0" smtClean="0">
                <a:solidFill>
                  <a:srgbClr val="FF0000"/>
                </a:solidFill>
              </a:rPr>
              <a:t>至</a:t>
            </a:r>
            <a:r>
              <a:rPr lang="en-US" altLang="zh-TW" sz="3200" dirty="0" smtClean="0">
                <a:solidFill>
                  <a:srgbClr val="FF0000"/>
                </a:solidFill>
              </a:rPr>
              <a:t>SCM</a:t>
            </a:r>
            <a:r>
              <a:rPr lang="zh-TW" altLang="en-US" sz="3200" dirty="0" smtClean="0">
                <a:solidFill>
                  <a:srgbClr val="FF0000"/>
                </a:solidFill>
              </a:rPr>
              <a:t>路徑</a:t>
            </a:r>
            <a:endParaRPr lang="zh-TW" alt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9846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MJLu\Desktop\TLC\IMG_470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5" t="6845" r="8995" b="3596"/>
          <a:stretch>
            <a:fillRect/>
          </a:stretch>
        </p:blipFill>
        <p:spPr bwMode="auto">
          <a:xfrm>
            <a:off x="2024009" y="493159"/>
            <a:ext cx="8038740" cy="60527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6138021" y="4150760"/>
            <a:ext cx="3848459" cy="15696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sz="3200" dirty="0" smtClean="0">
                <a:solidFill>
                  <a:srgbClr val="FF0000"/>
                </a:solidFill>
              </a:rPr>
              <a:t>換鋼瓶時</a:t>
            </a:r>
            <a:endParaRPr lang="en-US" altLang="zh-TW" sz="3200" dirty="0" smtClean="0">
              <a:solidFill>
                <a:srgbClr val="FF0000"/>
              </a:solidFill>
            </a:endParaRPr>
          </a:p>
          <a:p>
            <a:r>
              <a:rPr lang="en-US" altLang="zh-TW" sz="3200" dirty="0" smtClean="0">
                <a:solidFill>
                  <a:srgbClr val="FF0000"/>
                </a:solidFill>
              </a:rPr>
              <a:t>SCM</a:t>
            </a:r>
            <a:r>
              <a:rPr lang="zh-TW" altLang="en-US" sz="3200" dirty="0" smtClean="0">
                <a:solidFill>
                  <a:srgbClr val="FF0000"/>
                </a:solidFill>
              </a:rPr>
              <a:t>往</a:t>
            </a:r>
            <a:r>
              <a:rPr lang="en-US" altLang="zh-TW" sz="3200" dirty="0" smtClean="0">
                <a:solidFill>
                  <a:srgbClr val="FF0000"/>
                </a:solidFill>
              </a:rPr>
              <a:t>RCM</a:t>
            </a:r>
            <a:r>
              <a:rPr lang="zh-TW" altLang="en-US" sz="3200" dirty="0" smtClean="0">
                <a:solidFill>
                  <a:srgbClr val="FF0000"/>
                </a:solidFill>
              </a:rPr>
              <a:t> </a:t>
            </a:r>
            <a:r>
              <a:rPr lang="en-US" altLang="zh-TW" sz="3200" dirty="0" smtClean="0">
                <a:solidFill>
                  <a:srgbClr val="FF0000"/>
                </a:solidFill>
              </a:rPr>
              <a:t>purge</a:t>
            </a:r>
            <a:r>
              <a:rPr lang="zh-TW" altLang="en-US" sz="3200" dirty="0" smtClean="0">
                <a:solidFill>
                  <a:srgbClr val="FF0000"/>
                </a:solidFill>
              </a:rPr>
              <a:t> </a:t>
            </a:r>
            <a:r>
              <a:rPr lang="en-US" altLang="zh-TW" sz="3200" dirty="0" smtClean="0">
                <a:solidFill>
                  <a:srgbClr val="FF0000"/>
                </a:solidFill>
              </a:rPr>
              <a:t>N2</a:t>
            </a:r>
          </a:p>
          <a:p>
            <a:r>
              <a:rPr lang="zh-TW" altLang="en-US" sz="3200" dirty="0" smtClean="0">
                <a:solidFill>
                  <a:srgbClr val="FF0000"/>
                </a:solidFill>
              </a:rPr>
              <a:t>清管路之路徑</a:t>
            </a:r>
            <a:endParaRPr lang="zh-TW" alt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439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57525" y="287013"/>
            <a:ext cx="10158421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五、</a:t>
            </a:r>
            <a:r>
              <a:rPr lang="en-US" altLang="zh-TW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M.DOT</a:t>
            </a:r>
            <a:r>
              <a:rPr lang="zh-TW" alt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、</a:t>
            </a:r>
            <a:r>
              <a:rPr lang="en-US" altLang="zh-TW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TCU</a:t>
            </a:r>
            <a:r>
              <a:rPr lang="zh-TW" alt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、</a:t>
            </a:r>
            <a:r>
              <a:rPr lang="en-US" altLang="zh-TW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ATCS  </a:t>
            </a:r>
            <a:r>
              <a:rPr lang="en-US" altLang="zh-TW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Trans 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LC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 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Bottle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之溫控器</a:t>
            </a:r>
            <a:endParaRPr lang="en-US" altLang="zh-TW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  <a:p>
            <a:pPr algn="ctr"/>
            <a:endParaRPr lang="en-US" altLang="zh-TW" sz="4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1900718" y="994899"/>
            <a:ext cx="88152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u"/>
            </a:pPr>
            <a:r>
              <a:rPr lang="zh-TW" altLang="zh-TW" b="1" dirty="0" smtClean="0"/>
              <a:t>維持</a:t>
            </a:r>
            <a:r>
              <a:rPr lang="zh-TW" altLang="zh-TW" b="1" dirty="0"/>
              <a:t>及提供</a:t>
            </a:r>
            <a:r>
              <a:rPr lang="en-US" altLang="zh-TW" b="1" dirty="0"/>
              <a:t>Trans-LC</a:t>
            </a:r>
            <a:r>
              <a:rPr lang="zh-TW" altLang="zh-TW" b="1" dirty="0"/>
              <a:t>良好品質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TW" altLang="zh-TW" dirty="0"/>
              <a:t>監控</a:t>
            </a:r>
            <a:r>
              <a:rPr lang="en-US" altLang="zh-TW" dirty="0"/>
              <a:t> Trans-LC </a:t>
            </a:r>
            <a:r>
              <a:rPr lang="zh-TW" altLang="zh-TW" dirty="0"/>
              <a:t>溫度</a:t>
            </a:r>
            <a:r>
              <a:rPr lang="en-US" altLang="zh-TW" dirty="0"/>
              <a:t>(20 +-2)</a:t>
            </a:r>
            <a:r>
              <a:rPr lang="zh-TW" altLang="zh-TW" dirty="0"/>
              <a:t>或</a:t>
            </a:r>
            <a:r>
              <a:rPr lang="en-US" altLang="zh-TW" dirty="0"/>
              <a:t>(15 +-2)</a:t>
            </a:r>
            <a:r>
              <a:rPr lang="zh-TW" altLang="zh-TW" dirty="0"/>
              <a:t>，依製程</a:t>
            </a:r>
            <a:r>
              <a:rPr lang="zh-TW" altLang="zh-TW" dirty="0" smtClean="0"/>
              <a:t>需求</a:t>
            </a:r>
            <a:endParaRPr lang="zh-TW" altLang="zh-TW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TW" altLang="zh-TW" dirty="0"/>
              <a:t>監控</a:t>
            </a:r>
            <a:r>
              <a:rPr lang="en-US" altLang="zh-TW" dirty="0"/>
              <a:t>Trans-LC Quartz bottle </a:t>
            </a:r>
            <a:r>
              <a:rPr lang="zh-TW" altLang="zh-TW" dirty="0"/>
              <a:t>壓力</a:t>
            </a:r>
            <a:r>
              <a:rPr lang="en-US" altLang="zh-TW" dirty="0"/>
              <a:t> (760mmHg+-150)</a:t>
            </a:r>
            <a:endParaRPr lang="zh-TW" altLang="zh-TW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TW" dirty="0"/>
              <a:t>Trans-LC </a:t>
            </a:r>
            <a:r>
              <a:rPr lang="zh-TW" altLang="zh-TW" dirty="0"/>
              <a:t>液位監控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TW" dirty="0"/>
              <a:t>Trans-LC N2 flow</a:t>
            </a:r>
            <a:r>
              <a:rPr lang="zh-TW" altLang="zh-TW" dirty="0" smtClean="0"/>
              <a:t>監控</a:t>
            </a:r>
            <a:endParaRPr lang="en-US" altLang="zh-TW" dirty="0" smtClean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zh-TW" altLang="zh-TW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TW" altLang="zh-TW" b="1" dirty="0"/>
              <a:t>當製程需要時</a:t>
            </a:r>
            <a:r>
              <a:rPr lang="en-US" altLang="zh-TW" b="1" dirty="0"/>
              <a:t>, </a:t>
            </a:r>
            <a:r>
              <a:rPr lang="zh-TW" altLang="zh-TW" b="1" dirty="0"/>
              <a:t>利用流量控制</a:t>
            </a:r>
            <a:r>
              <a:rPr lang="en-US" altLang="zh-TW" b="1" dirty="0"/>
              <a:t>N2 </a:t>
            </a:r>
            <a:r>
              <a:rPr lang="zh-TW" altLang="zh-TW" b="1" dirty="0"/>
              <a:t>將</a:t>
            </a:r>
            <a:r>
              <a:rPr lang="en-US" altLang="zh-TW" b="1" dirty="0"/>
              <a:t>Trans-LC</a:t>
            </a:r>
            <a:r>
              <a:rPr lang="zh-TW" altLang="zh-TW" b="1" dirty="0"/>
              <a:t>汽化</a:t>
            </a:r>
            <a:r>
              <a:rPr lang="en-US" altLang="zh-TW" b="1" dirty="0"/>
              <a:t>, </a:t>
            </a:r>
            <a:r>
              <a:rPr lang="zh-TW" altLang="zh-TW" b="1" dirty="0"/>
              <a:t>再經由管路進爐管內反應</a:t>
            </a:r>
            <a:r>
              <a:rPr lang="en-US" altLang="zh-TW" b="1" dirty="0" smtClean="0"/>
              <a:t>,Trans-LC </a:t>
            </a:r>
            <a:r>
              <a:rPr lang="en-US" altLang="zh-TW" b="1" dirty="0"/>
              <a:t>(C2CH2Cl2)</a:t>
            </a:r>
            <a:r>
              <a:rPr lang="zh-TW" altLang="zh-TW" b="1" dirty="0"/>
              <a:t>有加速氧化的作用</a:t>
            </a:r>
            <a:r>
              <a:rPr lang="en-US" altLang="zh-TW" b="1" dirty="0"/>
              <a:t>, </a:t>
            </a:r>
            <a:r>
              <a:rPr lang="zh-TW" altLang="zh-TW" b="1" dirty="0"/>
              <a:t>及清除爐管內之金屬離子。</a:t>
            </a:r>
          </a:p>
          <a:p>
            <a:endParaRPr lang="zh-TW" altLang="en-US" dirty="0">
              <a:latin typeface="+mj-ea"/>
              <a:ea typeface="+mj-ea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494" y="3529658"/>
            <a:ext cx="3802964" cy="28518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4387" y="3529658"/>
            <a:ext cx="3802476" cy="28518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8010" y="3529657"/>
            <a:ext cx="3802476" cy="28518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文字方塊 9"/>
          <p:cNvSpPr txBox="1"/>
          <p:nvPr/>
        </p:nvSpPr>
        <p:spPr>
          <a:xfrm>
            <a:off x="1999477" y="6381514"/>
            <a:ext cx="636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ATCS</a:t>
            </a:r>
            <a:endParaRPr lang="zh-TW" altLang="en-US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5928866" y="6381514"/>
            <a:ext cx="893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M.DOT</a:t>
            </a:r>
            <a:endParaRPr lang="zh-TW" altLang="en-US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9876271" y="6381514"/>
            <a:ext cx="636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TCU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7232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2277133"/>
              </p:ext>
            </p:extLst>
          </p:nvPr>
        </p:nvGraphicFramePr>
        <p:xfrm>
          <a:off x="1582220" y="924677"/>
          <a:ext cx="9606339" cy="486994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26699">
                  <a:extLst>
                    <a:ext uri="{9D8B030D-6E8A-4147-A177-3AD203B41FA5}">
                      <a16:colId xmlns:a16="http://schemas.microsoft.com/office/drawing/2014/main" val="1488989363"/>
                    </a:ext>
                  </a:extLst>
                </a:gridCol>
                <a:gridCol w="2077302">
                  <a:extLst>
                    <a:ext uri="{9D8B030D-6E8A-4147-A177-3AD203B41FA5}">
                      <a16:colId xmlns:a16="http://schemas.microsoft.com/office/drawing/2014/main" val="3685700866"/>
                    </a:ext>
                  </a:extLst>
                </a:gridCol>
                <a:gridCol w="1940430">
                  <a:extLst>
                    <a:ext uri="{9D8B030D-6E8A-4147-A177-3AD203B41FA5}">
                      <a16:colId xmlns:a16="http://schemas.microsoft.com/office/drawing/2014/main" val="1375731736"/>
                    </a:ext>
                  </a:extLst>
                </a:gridCol>
                <a:gridCol w="1784606">
                  <a:extLst>
                    <a:ext uri="{9D8B030D-6E8A-4147-A177-3AD203B41FA5}">
                      <a16:colId xmlns:a16="http://schemas.microsoft.com/office/drawing/2014/main" val="1743352406"/>
                    </a:ext>
                  </a:extLst>
                </a:gridCol>
                <a:gridCol w="2077302">
                  <a:extLst>
                    <a:ext uri="{9D8B030D-6E8A-4147-A177-3AD203B41FA5}">
                      <a16:colId xmlns:a16="http://schemas.microsoft.com/office/drawing/2014/main" val="4227986305"/>
                    </a:ext>
                  </a:extLst>
                </a:gridCol>
              </a:tblGrid>
              <a:tr h="5157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+mj-ea"/>
                          <a:ea typeface="+mj-ea"/>
                        </a:rPr>
                        <a:t>Trans-TL Type</a:t>
                      </a:r>
                      <a:endParaRPr lang="zh-TW" sz="1000" b="1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+mj-ea"/>
                          <a:ea typeface="+mj-ea"/>
                        </a:rPr>
                        <a:t>WELL DIFF</a:t>
                      </a:r>
                      <a:endParaRPr lang="zh-TW" sz="1000" b="1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+mj-ea"/>
                          <a:ea typeface="+mj-ea"/>
                        </a:rPr>
                        <a:t>PAD OXIDE</a:t>
                      </a:r>
                      <a:endParaRPr lang="zh-TW" sz="1000" b="1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+mj-ea"/>
                          <a:ea typeface="+mj-ea"/>
                        </a:rPr>
                        <a:t>FIELD OXIDE</a:t>
                      </a:r>
                      <a:endParaRPr lang="zh-TW" sz="1000" b="1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+mj-ea"/>
                          <a:ea typeface="+mj-ea"/>
                        </a:rPr>
                        <a:t>SAC OXIDE</a:t>
                      </a:r>
                      <a:endParaRPr lang="zh-TW" sz="1000" b="1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extLst>
                  <a:ext uri="{0D108BD9-81ED-4DB2-BD59-A6C34878D82A}">
                    <a16:rowId xmlns:a16="http://schemas.microsoft.com/office/drawing/2014/main" val="1614364924"/>
                  </a:ext>
                </a:extLst>
              </a:tr>
              <a:tr h="5157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+mj-ea"/>
                          <a:ea typeface="+mj-ea"/>
                        </a:rPr>
                        <a:t>Vapor guard</a:t>
                      </a:r>
                      <a:endParaRPr lang="zh-TW" sz="1000" b="1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ea"/>
                          <a:ea typeface="+mj-ea"/>
                        </a:rPr>
                        <a:t>F10/F23/F09</a:t>
                      </a:r>
                      <a:endParaRPr lang="zh-TW" sz="1100" b="1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ea"/>
                          <a:ea typeface="+mj-ea"/>
                        </a:rPr>
                        <a:t> </a:t>
                      </a:r>
                      <a:endParaRPr lang="zh-TW" sz="1100" b="1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+mj-ea"/>
                          <a:ea typeface="+mj-ea"/>
                        </a:rPr>
                        <a:t>F01</a:t>
                      </a:r>
                      <a:endParaRPr lang="zh-TW" sz="1100" b="1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ea"/>
                          <a:ea typeface="+mj-ea"/>
                        </a:rPr>
                        <a:t> </a:t>
                      </a:r>
                      <a:endParaRPr lang="zh-TW" sz="1100" b="1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extLst>
                  <a:ext uri="{0D108BD9-81ED-4DB2-BD59-A6C34878D82A}">
                    <a16:rowId xmlns:a16="http://schemas.microsoft.com/office/drawing/2014/main" val="2022357328"/>
                  </a:ext>
                </a:extLst>
              </a:tr>
              <a:tr h="5157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j-ea"/>
                          <a:ea typeface="+mj-ea"/>
                        </a:rPr>
                        <a:t>TCU</a:t>
                      </a:r>
                      <a:endParaRPr lang="zh-TW" sz="1000" b="1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ea"/>
                          <a:ea typeface="+mj-ea"/>
                        </a:rPr>
                        <a:t>F04/F05/F08</a:t>
                      </a:r>
                      <a:endParaRPr lang="zh-TW" sz="1100" b="1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+mj-ea"/>
                          <a:ea typeface="+mj-ea"/>
                        </a:rPr>
                        <a:t>F26</a:t>
                      </a:r>
                      <a:endParaRPr lang="zh-TW" sz="1100" b="1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+mj-ea"/>
                          <a:ea typeface="+mj-ea"/>
                        </a:rPr>
                        <a:t>F02/F03</a:t>
                      </a:r>
                      <a:endParaRPr lang="zh-TW" sz="1100" b="1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600" b="1" dirty="0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sz="1100" b="1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extLst>
                  <a:ext uri="{0D108BD9-81ED-4DB2-BD59-A6C34878D82A}">
                    <a16:rowId xmlns:a16="http://schemas.microsoft.com/office/drawing/2014/main" val="1598721430"/>
                  </a:ext>
                </a:extLst>
              </a:tr>
              <a:tr h="72032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j-ea"/>
                          <a:ea typeface="+mj-ea"/>
                        </a:rPr>
                        <a:t>ATCS</a:t>
                      </a:r>
                      <a:endParaRPr lang="zh-TW" sz="1000" b="1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ea"/>
                          <a:ea typeface="+mj-ea"/>
                        </a:rPr>
                        <a:t>F42/F14/F11</a:t>
                      </a:r>
                      <a:endParaRPr lang="zh-TW" sz="1100" b="1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ea"/>
                          <a:ea typeface="+mj-ea"/>
                        </a:rPr>
                        <a:t>F12/F14/F17</a:t>
                      </a:r>
                      <a:endParaRPr lang="zh-TW" sz="1100" b="1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ea"/>
                          <a:ea typeface="+mj-ea"/>
                        </a:rPr>
                        <a:t>F07/F15</a:t>
                      </a:r>
                      <a:endParaRPr lang="zh-TW" sz="1100" b="1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ea"/>
                          <a:ea typeface="+mj-ea"/>
                        </a:rPr>
                        <a:t>F20/F21/F22/F41</a:t>
                      </a:r>
                      <a:endParaRPr lang="zh-TW" sz="1100" b="1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extLst>
                  <a:ext uri="{0D108BD9-81ED-4DB2-BD59-A6C34878D82A}">
                    <a16:rowId xmlns:a16="http://schemas.microsoft.com/office/drawing/2014/main" val="3664369077"/>
                  </a:ext>
                </a:extLst>
              </a:tr>
              <a:tr h="53921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Trans-TL Type</a:t>
                      </a:r>
                      <a:endParaRPr lang="zh-TW" sz="1000" b="1" dirty="0">
                        <a:solidFill>
                          <a:schemeClr val="bg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solidFill>
                      <a:srgbClr val="D3481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GATE OXIDE</a:t>
                      </a:r>
                      <a:endParaRPr lang="zh-TW" sz="1000" b="1" dirty="0">
                        <a:solidFill>
                          <a:schemeClr val="bg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solidFill>
                      <a:srgbClr val="D3481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N+DOPE</a:t>
                      </a:r>
                      <a:endParaRPr lang="zh-TW" sz="1000" b="1" dirty="0">
                        <a:solidFill>
                          <a:schemeClr val="bg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solidFill>
                      <a:srgbClr val="D3481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BPSG FLOW</a:t>
                      </a:r>
                      <a:endParaRPr lang="zh-TW" sz="1000" b="1" dirty="0">
                        <a:solidFill>
                          <a:schemeClr val="bg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solidFill>
                      <a:srgbClr val="D3481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POLY OXIDE</a:t>
                      </a:r>
                      <a:endParaRPr lang="zh-TW" sz="1000" b="1" dirty="0">
                        <a:solidFill>
                          <a:schemeClr val="bg1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solidFill>
                      <a:srgbClr val="D348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9787653"/>
                  </a:ext>
                </a:extLst>
              </a:tr>
              <a:tr h="5157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j-ea"/>
                          <a:ea typeface="+mj-ea"/>
                        </a:rPr>
                        <a:t>Vapor guard</a:t>
                      </a:r>
                      <a:endParaRPr lang="zh-TW" sz="1000" b="1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+mj-ea"/>
                          <a:ea typeface="+mj-ea"/>
                        </a:rPr>
                        <a:t>F24</a:t>
                      </a:r>
                      <a:endParaRPr lang="zh-TW" sz="1100" b="1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zh-TW" sz="1100" b="1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zh-TW" sz="1100" b="1">
                        <a:effectLst/>
                        <a:latin typeface="+mj-ea"/>
                        <a:ea typeface="+mj-ea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zh-TW" sz="1100" b="1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17780" marR="17780" marT="0" marB="0" anchor="ctr"/>
                </a:tc>
                <a:extLst>
                  <a:ext uri="{0D108BD9-81ED-4DB2-BD59-A6C34878D82A}">
                    <a16:rowId xmlns:a16="http://schemas.microsoft.com/office/drawing/2014/main" val="2377458830"/>
                  </a:ext>
                </a:extLst>
              </a:tr>
              <a:tr h="5157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j-ea"/>
                          <a:ea typeface="+mj-ea"/>
                        </a:rPr>
                        <a:t>M-DOT</a:t>
                      </a:r>
                      <a:endParaRPr lang="zh-TW" sz="1000" b="1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+mj-ea"/>
                          <a:ea typeface="+mj-ea"/>
                        </a:rPr>
                        <a:t> </a:t>
                      </a:r>
                      <a:endParaRPr lang="zh-TW" sz="1100" b="1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ea"/>
                          <a:ea typeface="+mj-ea"/>
                        </a:rPr>
                        <a:t>F13/F25/F39</a:t>
                      </a:r>
                      <a:endParaRPr lang="zh-TW" sz="1100" b="1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600" b="1" dirty="0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sz="1100" b="1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600" b="1" dirty="0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sz="1100" b="1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extLst>
                  <a:ext uri="{0D108BD9-81ED-4DB2-BD59-A6C34878D82A}">
                    <a16:rowId xmlns:a16="http://schemas.microsoft.com/office/drawing/2014/main" val="2562303572"/>
                  </a:ext>
                </a:extLst>
              </a:tr>
              <a:tr h="5157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j-ea"/>
                          <a:ea typeface="+mj-ea"/>
                        </a:rPr>
                        <a:t>TCU</a:t>
                      </a:r>
                      <a:endParaRPr lang="zh-TW" sz="1000" b="1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+mj-ea"/>
                          <a:ea typeface="+mj-ea"/>
                        </a:rPr>
                        <a:t>F06</a:t>
                      </a:r>
                      <a:endParaRPr lang="zh-TW" sz="1100" b="1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600" b="1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sz="1100" b="1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ea"/>
                          <a:ea typeface="+mj-ea"/>
                        </a:rPr>
                        <a:t>F36</a:t>
                      </a:r>
                      <a:endParaRPr lang="zh-TW" sz="1100" b="1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ea"/>
                          <a:ea typeface="+mj-ea"/>
                        </a:rPr>
                        <a:t>F33</a:t>
                      </a:r>
                      <a:endParaRPr lang="zh-TW" sz="1100" b="1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extLst>
                  <a:ext uri="{0D108BD9-81ED-4DB2-BD59-A6C34878D82A}">
                    <a16:rowId xmlns:a16="http://schemas.microsoft.com/office/drawing/2014/main" val="1393344918"/>
                  </a:ext>
                </a:extLst>
              </a:tr>
              <a:tr h="5157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j-ea"/>
                          <a:ea typeface="+mj-ea"/>
                        </a:rPr>
                        <a:t>ATCS</a:t>
                      </a:r>
                      <a:endParaRPr lang="zh-TW" sz="1000" b="1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ea"/>
                          <a:ea typeface="+mj-ea"/>
                        </a:rPr>
                        <a:t>F16/F18/F19</a:t>
                      </a:r>
                      <a:endParaRPr lang="zh-TW" sz="1100" b="1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600" b="1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sz="1100" b="1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+mj-ea"/>
                          <a:ea typeface="+mj-ea"/>
                        </a:rPr>
                        <a:t>F37/F38</a:t>
                      </a:r>
                      <a:endParaRPr lang="zh-TW" sz="1100" b="1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+mj-ea"/>
                          <a:ea typeface="+mj-ea"/>
                        </a:rPr>
                        <a:t>F32/F34/F35</a:t>
                      </a:r>
                      <a:endParaRPr lang="zh-TW" sz="1100" b="1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/>
                </a:tc>
                <a:extLst>
                  <a:ext uri="{0D108BD9-81ED-4DB2-BD59-A6C34878D82A}">
                    <a16:rowId xmlns:a16="http://schemas.microsoft.com/office/drawing/2014/main" val="2237111736"/>
                  </a:ext>
                </a:extLst>
              </a:tr>
            </a:tbl>
          </a:graphicData>
        </a:graphic>
      </p:graphicFrame>
      <p:sp>
        <p:nvSpPr>
          <p:cNvPr id="6" name="文字方塊 5"/>
          <p:cNvSpPr txBox="1"/>
          <p:nvPr/>
        </p:nvSpPr>
        <p:spPr>
          <a:xfrm>
            <a:off x="5090845" y="5815172"/>
            <a:ext cx="2589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+mj-ea"/>
                <a:ea typeface="+mj-ea"/>
              </a:rPr>
              <a:t>各機台</a:t>
            </a:r>
            <a:r>
              <a:rPr lang="en-US" altLang="zh-TW" dirty="0" smtClean="0">
                <a:latin typeface="+mj-ea"/>
                <a:ea typeface="+mj-ea"/>
              </a:rPr>
              <a:t>SCM</a:t>
            </a:r>
            <a:r>
              <a:rPr lang="zh-TW" altLang="en-US" dirty="0" smtClean="0">
                <a:latin typeface="+mj-ea"/>
                <a:ea typeface="+mj-ea"/>
              </a:rPr>
              <a:t>系統配置表</a:t>
            </a:r>
            <a:endParaRPr lang="zh-TW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95928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477149" y="687282"/>
            <a:ext cx="2315110" cy="740630"/>
          </a:xfrm>
        </p:spPr>
        <p:txBody>
          <a:bodyPr/>
          <a:lstStyle/>
          <a:p>
            <a:r>
              <a:rPr lang="zh-TW" altLang="en-US" dirty="0" smtClean="0"/>
              <a:t>學習</a:t>
            </a:r>
            <a:r>
              <a:rPr lang="zh-TW" altLang="en-US" dirty="0"/>
              <a:t>進度</a:t>
            </a:r>
          </a:p>
        </p:txBody>
      </p:sp>
      <p:graphicFrame>
        <p:nvGraphicFramePr>
          <p:cNvPr id="4" name="內容版面配置區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51888443"/>
              </p:ext>
            </p:extLst>
          </p:nvPr>
        </p:nvGraphicFramePr>
        <p:xfrm>
          <a:off x="2477148" y="1427912"/>
          <a:ext cx="6656577" cy="441808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86700">
                  <a:extLst>
                    <a:ext uri="{9D8B030D-6E8A-4147-A177-3AD203B41FA5}">
                      <a16:colId xmlns:a16="http://schemas.microsoft.com/office/drawing/2014/main" val="3823844342"/>
                    </a:ext>
                  </a:extLst>
                </a:gridCol>
                <a:gridCol w="1380631">
                  <a:extLst>
                    <a:ext uri="{9D8B030D-6E8A-4147-A177-3AD203B41FA5}">
                      <a16:colId xmlns:a16="http://schemas.microsoft.com/office/drawing/2014/main" val="1876009993"/>
                    </a:ext>
                  </a:extLst>
                </a:gridCol>
                <a:gridCol w="3735827">
                  <a:extLst>
                    <a:ext uri="{9D8B030D-6E8A-4147-A177-3AD203B41FA5}">
                      <a16:colId xmlns:a16="http://schemas.microsoft.com/office/drawing/2014/main" val="1201789071"/>
                    </a:ext>
                  </a:extLst>
                </a:gridCol>
              </a:tblGrid>
              <a:tr h="47074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+mj-ea"/>
                          <a:ea typeface="+mj-ea"/>
                        </a:rPr>
                        <a:t>PM </a:t>
                      </a:r>
                      <a:r>
                        <a:rPr lang="zh-TW" altLang="en-US" sz="1600" u="none" strike="noStrike" dirty="0">
                          <a:effectLst/>
                          <a:latin typeface="+mj-ea"/>
                          <a:ea typeface="+mj-ea"/>
                        </a:rPr>
                        <a:t>種類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u="none" strike="noStrike" dirty="0">
                          <a:effectLst/>
                          <a:latin typeface="+mj-ea"/>
                          <a:ea typeface="+mj-ea"/>
                        </a:rPr>
                        <a:t>完成進度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u="none" strike="noStrike" dirty="0">
                          <a:effectLst/>
                          <a:latin typeface="+mj-ea"/>
                          <a:ea typeface="+mj-ea"/>
                        </a:rPr>
                        <a:t>備註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9964039"/>
                  </a:ext>
                </a:extLst>
              </a:tr>
              <a:tr h="3408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+mj-ea"/>
                          <a:ea typeface="+mj-ea"/>
                        </a:rPr>
                        <a:t> LP-N SPM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95%</a:t>
                      </a:r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0" lang="zh-TW" altLang="en-US" sz="16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可獨立完成，須培養熟練度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990041"/>
                  </a:ext>
                </a:extLst>
              </a:tr>
              <a:tr h="3408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+mj-ea"/>
                          <a:ea typeface="+mj-ea"/>
                        </a:rPr>
                        <a:t> LP-P SPM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TW" altLang="en-US" sz="16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可獨立完成</a:t>
                      </a:r>
                      <a:r>
                        <a:rPr kumimoji="0" lang="zh-TW" altLang="en-US" sz="16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，須培養熟練度</a:t>
                      </a:r>
                      <a:endParaRPr kumimoji="0" lang="zh-TW" altLang="en-US" sz="16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j-ea"/>
                        <a:ea typeface="+mn-ea"/>
                        <a:cs typeface="+mn-cs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7502388"/>
                  </a:ext>
                </a:extLst>
              </a:tr>
              <a:tr h="3408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+mj-ea"/>
                          <a:ea typeface="+mj-ea"/>
                        </a:rPr>
                        <a:t> LP-T SPM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TW" altLang="en-US" sz="16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可獨立完成</a:t>
                      </a:r>
                      <a:r>
                        <a:rPr kumimoji="0" lang="zh-TW" altLang="en-US" sz="16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，須培養熟練度</a:t>
                      </a:r>
                      <a:endParaRPr kumimoji="0" lang="zh-TW" altLang="en-US" sz="16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j-ea"/>
                        <a:ea typeface="+mn-ea"/>
                        <a:cs typeface="+mn-cs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2432630"/>
                  </a:ext>
                </a:extLst>
              </a:tr>
              <a:tr h="3408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+mj-ea"/>
                          <a:ea typeface="+mj-ea"/>
                        </a:rPr>
                        <a:t> LP-N BPM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80%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需再培養熟練度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6802607"/>
                  </a:ext>
                </a:extLst>
              </a:tr>
              <a:tr h="3408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+mj-ea"/>
                          <a:ea typeface="+mj-ea"/>
                        </a:rPr>
                        <a:t> LP-P BPM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80%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需再培養熟練度</a:t>
                      </a: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3857759"/>
                  </a:ext>
                </a:extLst>
              </a:tr>
              <a:tr h="3408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+mj-ea"/>
                          <a:ea typeface="+mj-ea"/>
                        </a:rPr>
                        <a:t> LP-T BPM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80%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需再培養熟練度</a:t>
                      </a: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9573939"/>
                  </a:ext>
                </a:extLst>
              </a:tr>
              <a:tr h="58545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+mj-ea"/>
                          <a:ea typeface="+mj-ea"/>
                        </a:rPr>
                        <a:t> AP YPM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75%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u="none" strike="noStrike" dirty="0" smtClean="0">
                          <a:effectLst/>
                          <a:latin typeface="+mj-ea"/>
                          <a:ea typeface="+mj-ea"/>
                        </a:rPr>
                        <a:t>　已了解流程，須累積實作經驗</a:t>
                      </a:r>
                      <a:endParaRPr lang="en-US" altLang="zh-TW" sz="1600" u="none" strike="noStrike" dirty="0" smtClean="0">
                        <a:effectLst/>
                        <a:latin typeface="+mj-ea"/>
                        <a:ea typeface="+mj-ea"/>
                      </a:endParaRPr>
                    </a:p>
                    <a:p>
                      <a:pPr algn="ctr" fontAlgn="ctr"/>
                      <a:r>
                        <a:rPr lang="zh-TW" altLang="en-US" sz="1600" u="none" strike="noStrike" dirty="0" smtClean="0">
                          <a:effectLst/>
                          <a:latin typeface="+mj-ea"/>
                          <a:ea typeface="+mj-ea"/>
                        </a:rPr>
                        <a:t>及注意重要細節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3132174"/>
                  </a:ext>
                </a:extLst>
              </a:tr>
              <a:tr h="3408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+mj-ea"/>
                          <a:ea typeface="+mj-ea"/>
                        </a:rPr>
                        <a:t> GRD MPM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90%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0" lang="zh-TW" altLang="en-US" sz="16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可獨立完成</a:t>
                      </a:r>
                      <a:r>
                        <a:rPr lang="zh-TW" altLang="en-US" sz="1600" u="none" strike="noStrike" dirty="0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0545417"/>
                  </a:ext>
                </a:extLst>
              </a:tr>
              <a:tr h="58545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RTP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70%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0" lang="zh-TW" altLang="en-US" sz="16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　已了解流程，須累積實作經驗</a:t>
                      </a:r>
                      <a:endParaRPr kumimoji="0" lang="en-US" altLang="zh-TW" sz="1600" u="none" strike="noStrike" kern="1200" dirty="0" smtClean="0">
                        <a:solidFill>
                          <a:schemeClr val="dk1"/>
                        </a:solidFill>
                        <a:effectLst/>
                        <a:latin typeface="+mj-ea"/>
                        <a:ea typeface="+mn-ea"/>
                        <a:cs typeface="+mn-cs"/>
                      </a:endParaRPr>
                    </a:p>
                    <a:p>
                      <a:pPr algn="ctr" fontAlgn="ctr"/>
                      <a:r>
                        <a:rPr kumimoji="0" lang="zh-TW" altLang="en-US" sz="16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及注意重要細節</a:t>
                      </a:r>
                      <a:endParaRPr kumimoji="0" lang="zh-TW" altLang="en-US" sz="16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j-ea"/>
                        <a:ea typeface="+mn-ea"/>
                        <a:cs typeface="+mn-cs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719693"/>
                  </a:ext>
                </a:extLst>
              </a:tr>
              <a:tr h="58545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WSIX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70%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0" lang="zh-TW" altLang="en-US" sz="16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已了解流程，須累積實作經驗</a:t>
                      </a:r>
                      <a:endParaRPr kumimoji="0" lang="en-US" altLang="zh-TW" sz="1600" u="none" strike="noStrike" kern="1200" dirty="0" smtClean="0">
                        <a:solidFill>
                          <a:schemeClr val="dk1"/>
                        </a:solidFill>
                        <a:effectLst/>
                        <a:latin typeface="+mj-ea"/>
                        <a:ea typeface="+mn-ea"/>
                        <a:cs typeface="+mn-cs"/>
                      </a:endParaRPr>
                    </a:p>
                    <a:p>
                      <a:pPr algn="ctr" fontAlgn="ctr"/>
                      <a:r>
                        <a:rPr kumimoji="0" lang="zh-TW" altLang="en-US" sz="16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n-ea"/>
                          <a:cs typeface="+mn-cs"/>
                        </a:rPr>
                        <a:t>及注意重要細節</a:t>
                      </a:r>
                      <a:endParaRPr kumimoji="0" lang="zh-TW" altLang="en-US" sz="16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j-ea"/>
                        <a:ea typeface="+mn-ea"/>
                        <a:cs typeface="+mn-cs"/>
                      </a:endParaRPr>
                    </a:p>
                  </a:txBody>
                  <a:tcPr marL="13907" marR="13907" marT="13907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91596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7634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4AB0E0-3FBB-C46F-A26E-EA7872F99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912" y="2954215"/>
            <a:ext cx="11448176" cy="871164"/>
          </a:xfrm>
        </p:spPr>
        <p:txBody>
          <a:bodyPr/>
          <a:lstStyle/>
          <a:p>
            <a:pPr algn="ctr"/>
            <a:r>
              <a:rPr lang="en-US" altLang="zh-TW" sz="4400" dirty="0"/>
              <a:t>RS90 / AUTOFILL / M.DOT/TCU/ATCS </a:t>
            </a:r>
            <a:r>
              <a:rPr lang="zh-TW" altLang="zh-TW" sz="4400" dirty="0"/>
              <a:t>介紹</a:t>
            </a:r>
            <a:endParaRPr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2605528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sz="4400" dirty="0" smtClean="0">
                <a:latin typeface="+mj-ea"/>
                <a:ea typeface="+mj-ea"/>
              </a:rPr>
              <a:t>一、兩周實作</a:t>
            </a:r>
            <a:endParaRPr lang="en-US" altLang="zh-TW" sz="4400" dirty="0" smtClean="0">
              <a:latin typeface="+mj-ea"/>
              <a:ea typeface="+mj-ea"/>
            </a:endParaRPr>
          </a:p>
          <a:p>
            <a:pPr marL="0" indent="0">
              <a:buNone/>
            </a:pPr>
            <a:r>
              <a:rPr lang="zh-TW" altLang="en-US" sz="4400" dirty="0" smtClean="0">
                <a:latin typeface="+mj-ea"/>
                <a:ea typeface="+mj-ea"/>
              </a:rPr>
              <a:t>二、</a:t>
            </a:r>
            <a:r>
              <a:rPr lang="en-US" altLang="zh-TW" sz="4400" dirty="0" smtClean="0">
                <a:latin typeface="+mj-ea"/>
                <a:ea typeface="+mj-ea"/>
              </a:rPr>
              <a:t>RS90</a:t>
            </a:r>
            <a:r>
              <a:rPr lang="zh-TW" altLang="en-US" sz="4400" dirty="0" smtClean="0">
                <a:latin typeface="+mj-ea"/>
                <a:ea typeface="+mj-ea"/>
              </a:rPr>
              <a:t>  </a:t>
            </a:r>
            <a:r>
              <a:rPr lang="en-US" altLang="zh-TW" sz="4400" dirty="0" smtClean="0">
                <a:latin typeface="+mj-ea"/>
                <a:ea typeface="+mj-ea"/>
              </a:rPr>
              <a:t>AUTOFILL</a:t>
            </a:r>
            <a:r>
              <a:rPr lang="zh-TW" altLang="en-US" sz="4400" dirty="0" smtClean="0">
                <a:latin typeface="+mj-ea"/>
                <a:ea typeface="+mj-ea"/>
              </a:rPr>
              <a:t>  </a:t>
            </a:r>
            <a:r>
              <a:rPr lang="en-US" altLang="zh-TW" sz="4400" dirty="0" smtClean="0">
                <a:latin typeface="+mj-ea"/>
                <a:ea typeface="+mj-ea"/>
              </a:rPr>
              <a:t>SYSTEM</a:t>
            </a:r>
            <a:r>
              <a:rPr lang="zh-TW" altLang="en-US" sz="4400" dirty="0" smtClean="0">
                <a:latin typeface="+mj-ea"/>
                <a:ea typeface="+mj-ea"/>
              </a:rPr>
              <a:t>介紹</a:t>
            </a:r>
            <a:endParaRPr lang="en-US" altLang="zh-TW" sz="4400" dirty="0" smtClean="0">
              <a:latin typeface="+mj-ea"/>
              <a:ea typeface="+mj-ea"/>
            </a:endParaRPr>
          </a:p>
          <a:p>
            <a:pPr marL="0" indent="0">
              <a:buNone/>
            </a:pPr>
            <a:r>
              <a:rPr lang="zh-TW" altLang="en-US" sz="4400" dirty="0" smtClean="0">
                <a:latin typeface="+mj-ea"/>
                <a:ea typeface="+mj-ea"/>
              </a:rPr>
              <a:t>三、更換</a:t>
            </a:r>
            <a:r>
              <a:rPr lang="en-US" altLang="zh-TW" sz="4400" dirty="0" smtClean="0">
                <a:latin typeface="+mj-ea"/>
                <a:ea typeface="+mj-ea"/>
              </a:rPr>
              <a:t>TEOS</a:t>
            </a:r>
            <a:r>
              <a:rPr lang="zh-TW" altLang="en-US" sz="4400" dirty="0" smtClean="0">
                <a:latin typeface="+mj-ea"/>
                <a:ea typeface="+mj-ea"/>
              </a:rPr>
              <a:t>鋼瓶</a:t>
            </a:r>
            <a:endParaRPr lang="en-US" altLang="zh-TW" sz="4400" dirty="0" smtClean="0">
              <a:latin typeface="+mj-ea"/>
              <a:ea typeface="+mj-ea"/>
            </a:endParaRPr>
          </a:p>
          <a:p>
            <a:pPr marL="0" indent="0">
              <a:buNone/>
            </a:pPr>
            <a:r>
              <a:rPr lang="zh-TW" altLang="en-US" sz="4400" dirty="0" smtClean="0">
                <a:latin typeface="+mj-ea"/>
                <a:ea typeface="+mj-ea"/>
              </a:rPr>
              <a:t>四、</a:t>
            </a:r>
            <a:r>
              <a:rPr lang="en-US" altLang="zh-TW" sz="4400" dirty="0" smtClean="0">
                <a:latin typeface="+mj-ea"/>
                <a:ea typeface="+mj-ea"/>
              </a:rPr>
              <a:t>Trans-LC fill system</a:t>
            </a:r>
          </a:p>
          <a:p>
            <a:pPr marL="0" indent="0">
              <a:buNone/>
            </a:pPr>
            <a:r>
              <a:rPr lang="zh-TW" altLang="en-US" sz="4400" dirty="0">
                <a:latin typeface="+mj-ea"/>
                <a:ea typeface="+mj-ea"/>
              </a:rPr>
              <a:t>五</a:t>
            </a:r>
            <a:r>
              <a:rPr lang="zh-TW" altLang="en-US" sz="4400" dirty="0" smtClean="0">
                <a:latin typeface="+mj-ea"/>
                <a:ea typeface="+mj-ea"/>
              </a:rPr>
              <a:t>、</a:t>
            </a:r>
            <a:r>
              <a:rPr lang="en-US" altLang="zh-TW" sz="4400" dirty="0" smtClean="0">
                <a:latin typeface="+mj-ea"/>
                <a:ea typeface="+mj-ea"/>
              </a:rPr>
              <a:t>M.DOT</a:t>
            </a:r>
            <a:r>
              <a:rPr lang="zh-TW" altLang="en-US" sz="4400" dirty="0" smtClean="0">
                <a:latin typeface="+mj-ea"/>
                <a:ea typeface="+mj-ea"/>
              </a:rPr>
              <a:t> </a:t>
            </a:r>
            <a:r>
              <a:rPr lang="en-US" altLang="zh-TW" sz="4400" dirty="0" smtClean="0">
                <a:latin typeface="+mj-ea"/>
                <a:ea typeface="+mj-ea"/>
              </a:rPr>
              <a:t>/</a:t>
            </a:r>
            <a:r>
              <a:rPr lang="zh-TW" altLang="en-US" sz="4400" dirty="0" smtClean="0">
                <a:latin typeface="+mj-ea"/>
                <a:ea typeface="+mj-ea"/>
              </a:rPr>
              <a:t> </a:t>
            </a:r>
            <a:r>
              <a:rPr lang="en-US" altLang="zh-TW" sz="4400" dirty="0" smtClean="0">
                <a:latin typeface="+mj-ea"/>
                <a:ea typeface="+mj-ea"/>
              </a:rPr>
              <a:t>TCU</a:t>
            </a:r>
            <a:r>
              <a:rPr lang="zh-TW" altLang="en-US" sz="4400" dirty="0" smtClean="0">
                <a:latin typeface="+mj-ea"/>
                <a:ea typeface="+mj-ea"/>
              </a:rPr>
              <a:t> </a:t>
            </a:r>
            <a:r>
              <a:rPr lang="en-US" altLang="zh-TW" sz="4400" dirty="0" smtClean="0">
                <a:latin typeface="+mj-ea"/>
                <a:ea typeface="+mj-ea"/>
              </a:rPr>
              <a:t>/</a:t>
            </a:r>
            <a:r>
              <a:rPr lang="zh-TW" altLang="en-US" sz="4400" dirty="0" smtClean="0">
                <a:latin typeface="+mj-ea"/>
                <a:ea typeface="+mj-ea"/>
              </a:rPr>
              <a:t> </a:t>
            </a:r>
            <a:r>
              <a:rPr lang="en-US" altLang="zh-TW" sz="4400" dirty="0" smtClean="0">
                <a:latin typeface="+mj-ea"/>
                <a:ea typeface="+mj-ea"/>
              </a:rPr>
              <a:t>ATCS</a:t>
            </a:r>
          </a:p>
          <a:p>
            <a:pPr marL="0" indent="0">
              <a:buNone/>
            </a:pPr>
            <a:r>
              <a:rPr lang="zh-TW" altLang="en-US" sz="4400" dirty="0" smtClean="0">
                <a:latin typeface="+mj-ea"/>
                <a:ea typeface="+mj-ea"/>
              </a:rPr>
              <a:t>六、學習進度</a:t>
            </a:r>
            <a:endParaRPr lang="zh-TW" altLang="en-US" sz="4400" dirty="0">
              <a:latin typeface="+mj-ea"/>
              <a:ea typeface="+mj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219200" y="524470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報告內容</a:t>
            </a:r>
            <a:endParaRPr lang="zh-TW" alt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14186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內容版面配置區 6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776304962"/>
              </p:ext>
            </p:extLst>
          </p:nvPr>
        </p:nvGraphicFramePr>
        <p:xfrm>
          <a:off x="1219201" y="2382978"/>
          <a:ext cx="10363200" cy="2354382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2072640">
                  <a:extLst>
                    <a:ext uri="{9D8B030D-6E8A-4147-A177-3AD203B41FA5}">
                      <a16:colId xmlns:a16="http://schemas.microsoft.com/office/drawing/2014/main" val="2194353845"/>
                    </a:ext>
                  </a:extLst>
                </a:gridCol>
                <a:gridCol w="2072640">
                  <a:extLst>
                    <a:ext uri="{9D8B030D-6E8A-4147-A177-3AD203B41FA5}">
                      <a16:colId xmlns:a16="http://schemas.microsoft.com/office/drawing/2014/main" val="2060110844"/>
                    </a:ext>
                  </a:extLst>
                </a:gridCol>
                <a:gridCol w="2072640">
                  <a:extLst>
                    <a:ext uri="{9D8B030D-6E8A-4147-A177-3AD203B41FA5}">
                      <a16:colId xmlns:a16="http://schemas.microsoft.com/office/drawing/2014/main" val="1014473014"/>
                    </a:ext>
                  </a:extLst>
                </a:gridCol>
                <a:gridCol w="2072640">
                  <a:extLst>
                    <a:ext uri="{9D8B030D-6E8A-4147-A177-3AD203B41FA5}">
                      <a16:colId xmlns:a16="http://schemas.microsoft.com/office/drawing/2014/main" val="3041788189"/>
                    </a:ext>
                  </a:extLst>
                </a:gridCol>
                <a:gridCol w="2072640">
                  <a:extLst>
                    <a:ext uri="{9D8B030D-6E8A-4147-A177-3AD203B41FA5}">
                      <a16:colId xmlns:a16="http://schemas.microsoft.com/office/drawing/2014/main" val="1973805777"/>
                    </a:ext>
                  </a:extLst>
                </a:gridCol>
              </a:tblGrid>
              <a:tr h="571434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solidFill>
                            <a:srgbClr val="D34817"/>
                          </a:solidFill>
                        </a:rPr>
                        <a:t>7/18</a:t>
                      </a:r>
                      <a:endParaRPr lang="zh-TW" altLang="en-US" dirty="0">
                        <a:solidFill>
                          <a:srgbClr val="D34817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solidFill>
                            <a:srgbClr val="D34817"/>
                          </a:solidFill>
                        </a:rPr>
                        <a:t>7/19</a:t>
                      </a:r>
                      <a:endParaRPr lang="zh-TW" altLang="en-US" dirty="0">
                        <a:solidFill>
                          <a:srgbClr val="D34817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solidFill>
                            <a:srgbClr val="D34817"/>
                          </a:solidFill>
                        </a:rPr>
                        <a:t>7/20</a:t>
                      </a:r>
                      <a:endParaRPr lang="zh-TW" altLang="en-US" dirty="0">
                        <a:solidFill>
                          <a:srgbClr val="D34817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solidFill>
                            <a:srgbClr val="D34817"/>
                          </a:solidFill>
                        </a:rPr>
                        <a:t>7/21</a:t>
                      </a:r>
                      <a:endParaRPr lang="zh-TW" altLang="en-US" dirty="0">
                        <a:solidFill>
                          <a:srgbClr val="D34817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solidFill>
                            <a:srgbClr val="D34817"/>
                          </a:solidFill>
                        </a:rPr>
                        <a:t>7/22</a:t>
                      </a:r>
                      <a:endParaRPr lang="zh-TW" altLang="en-US" dirty="0">
                        <a:solidFill>
                          <a:srgbClr val="D34817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3409605"/>
                  </a:ext>
                </a:extLst>
              </a:tr>
              <a:tr h="571434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T1</a:t>
                      </a:r>
                      <a:r>
                        <a:rPr lang="en-US" altLang="zh-TW" baseline="0" dirty="0" smtClean="0"/>
                        <a:t>-3PM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F13-BPM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N7-3PM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GRD-3</a:t>
                      </a:r>
                      <a:r>
                        <a:rPr lang="zh-TW" altLang="en-US" dirty="0" smtClean="0"/>
                        <a:t> </a:t>
                      </a:r>
                      <a:r>
                        <a:rPr lang="en-US" altLang="zh-TW" dirty="0" smtClean="0"/>
                        <a:t>MPM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T2-3PM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884830"/>
                  </a:ext>
                </a:extLst>
              </a:tr>
              <a:tr h="571434">
                <a:tc>
                  <a:txBody>
                    <a:bodyPr/>
                    <a:lstStyle/>
                    <a:p>
                      <a:pPr marL="0" algn="ctr" rtl="0" eaLnBrk="1" latinLnBrk="0" hangingPunct="1"/>
                      <a:r>
                        <a:rPr kumimoji="0" lang="en-US" altLang="zh-TW" b="1" kern="1200" dirty="0" smtClean="0">
                          <a:solidFill>
                            <a:srgbClr val="D34817"/>
                          </a:solidFill>
                          <a:latin typeface="+mn-lt"/>
                          <a:ea typeface="+mn-ea"/>
                          <a:cs typeface="+mn-cs"/>
                        </a:rPr>
                        <a:t>7/25</a:t>
                      </a:r>
                      <a:endParaRPr kumimoji="0" lang="zh-TW" altLang="en-US" b="1" kern="1200" dirty="0">
                        <a:solidFill>
                          <a:srgbClr val="D34817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/>
                      <a:r>
                        <a:rPr kumimoji="0" lang="en-US" altLang="zh-TW" b="1" kern="1200" dirty="0" smtClean="0">
                          <a:solidFill>
                            <a:srgbClr val="D34817"/>
                          </a:solidFill>
                          <a:latin typeface="+mn-lt"/>
                          <a:ea typeface="+mn-ea"/>
                          <a:cs typeface="+mn-cs"/>
                        </a:rPr>
                        <a:t>7/26</a:t>
                      </a:r>
                      <a:endParaRPr kumimoji="0" lang="zh-TW" altLang="en-US" b="1" kern="1200" dirty="0">
                        <a:solidFill>
                          <a:srgbClr val="D34817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/>
                      <a:r>
                        <a:rPr kumimoji="0" lang="en-US" altLang="zh-TW" b="1" kern="1200" dirty="0" smtClean="0">
                          <a:solidFill>
                            <a:srgbClr val="D34817"/>
                          </a:solidFill>
                          <a:latin typeface="+mn-lt"/>
                          <a:ea typeface="+mn-ea"/>
                          <a:cs typeface="+mn-cs"/>
                        </a:rPr>
                        <a:t>7/27</a:t>
                      </a:r>
                      <a:endParaRPr kumimoji="0" lang="zh-TW" altLang="en-US" b="1" kern="1200" dirty="0">
                        <a:solidFill>
                          <a:srgbClr val="D34817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/>
                      <a:r>
                        <a:rPr kumimoji="0" lang="en-US" altLang="zh-TW" b="1" kern="1200" dirty="0" smtClean="0">
                          <a:solidFill>
                            <a:srgbClr val="D34817"/>
                          </a:solidFill>
                          <a:latin typeface="+mn-lt"/>
                          <a:ea typeface="+mn-ea"/>
                          <a:cs typeface="+mn-cs"/>
                        </a:rPr>
                        <a:t>7/28</a:t>
                      </a:r>
                      <a:endParaRPr kumimoji="0" lang="zh-TW" altLang="en-US" b="1" kern="1200" dirty="0">
                        <a:solidFill>
                          <a:srgbClr val="D34817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/>
                      <a:r>
                        <a:rPr kumimoji="0" lang="en-US" altLang="zh-TW" b="1" kern="1200" dirty="0" smtClean="0">
                          <a:solidFill>
                            <a:srgbClr val="D34817"/>
                          </a:solidFill>
                          <a:latin typeface="+mn-lt"/>
                          <a:ea typeface="+mn-ea"/>
                          <a:cs typeface="+mn-cs"/>
                        </a:rPr>
                        <a:t>7/29</a:t>
                      </a:r>
                      <a:endParaRPr kumimoji="0" lang="zh-TW" altLang="en-US" b="1" kern="1200" dirty="0">
                        <a:solidFill>
                          <a:srgbClr val="D34817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0689531"/>
                  </a:ext>
                </a:extLst>
              </a:tr>
              <a:tr h="57143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/>
                        <a:t>WSIX-02</a:t>
                      </a:r>
                      <a:endParaRPr lang="zh-TW" altLang="en-US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N4-SPM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F02-Flame</a:t>
                      </a:r>
                      <a:r>
                        <a:rPr lang="en-US" altLang="zh-TW" baseline="0" dirty="0" smtClean="0"/>
                        <a:t> abort</a:t>
                      </a:r>
                    </a:p>
                    <a:p>
                      <a:pPr algn="ctr"/>
                      <a:r>
                        <a:rPr lang="en-US" altLang="zh-TW" baseline="0" dirty="0" smtClean="0"/>
                        <a:t>(</a:t>
                      </a:r>
                      <a:r>
                        <a:rPr lang="zh-TW" altLang="en-US" baseline="0" dirty="0" smtClean="0"/>
                        <a:t>尚勳學長</a:t>
                      </a:r>
                      <a:r>
                        <a:rPr lang="en-US" altLang="zh-TW" baseline="0" dirty="0" smtClean="0"/>
                        <a:t>)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T3-SPM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跟手機</a:t>
                      </a:r>
                      <a:endParaRPr lang="en-US" altLang="zh-TW" dirty="0" smtClean="0"/>
                    </a:p>
                    <a:p>
                      <a:pPr algn="ctr"/>
                      <a:r>
                        <a:rPr lang="en-US" altLang="zh-TW" dirty="0" smtClean="0"/>
                        <a:t>(</a:t>
                      </a:r>
                      <a:r>
                        <a:rPr lang="zh-TW" altLang="en-US" dirty="0" smtClean="0"/>
                        <a:t>歐陽學長</a:t>
                      </a:r>
                      <a:r>
                        <a:rPr lang="en-US" altLang="zh-TW" dirty="0" smtClean="0"/>
                        <a:t>)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6398322"/>
                  </a:ext>
                </a:extLst>
              </a:tr>
            </a:tbl>
          </a:graphicData>
        </a:graphic>
      </p:graphicFrame>
      <p:sp>
        <p:nvSpPr>
          <p:cNvPr id="5" name="矩形 4"/>
          <p:cNvSpPr/>
          <p:nvPr/>
        </p:nvSpPr>
        <p:spPr>
          <a:xfrm>
            <a:off x="1425688" y="832201"/>
            <a:ext cx="298671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742950" indent="-742950" algn="ctr">
              <a:buFont typeface="+mj-ea"/>
              <a:buAutoNum type="ea1ChtPeriod"/>
            </a:pPr>
            <a:r>
              <a:rPr lang="zh-TW" alt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兩</a:t>
            </a:r>
            <a:r>
              <a:rPr lang="zh-TW" altLang="en-US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周實作</a:t>
            </a:r>
          </a:p>
        </p:txBody>
      </p:sp>
    </p:spTree>
    <p:extLst>
      <p:ext uri="{BB962C8B-B14F-4D97-AF65-F5344CB8AC3E}">
        <p14:creationId xmlns:p14="http://schemas.microsoft.com/office/powerpoint/2010/main" val="2412015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81846" y="596567"/>
            <a:ext cx="740375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二</a:t>
            </a:r>
            <a:r>
              <a:rPr lang="zh-TW" altLang="en-US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、</a:t>
            </a:r>
            <a:r>
              <a:rPr lang="en-US" altLang="zh-TW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RS90</a:t>
            </a:r>
            <a:r>
              <a:rPr lang="zh-TW" alt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  </a:t>
            </a:r>
            <a:r>
              <a:rPr lang="en-US" altLang="zh-TW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AUTOFILL</a:t>
            </a:r>
            <a:r>
              <a:rPr lang="zh-TW" altLang="en-US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  </a:t>
            </a:r>
            <a:r>
              <a:rPr lang="en-US" altLang="zh-TW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SYSTEM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141" y="1304453"/>
            <a:ext cx="6903060" cy="3973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2219745" y="5570162"/>
            <a:ext cx="83380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kumimoji="0"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Rs90 autofill system </a:t>
            </a:r>
            <a:r>
              <a:rPr kumimoji="0"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自動 </a:t>
            </a:r>
            <a:r>
              <a:rPr kumimoji="0"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charge </a:t>
            </a:r>
            <a:r>
              <a:rPr kumimoji="0"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液態 </a:t>
            </a:r>
            <a:r>
              <a:rPr kumimoji="0" lang="en-US" altLang="zh-TW" sz="2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Teos</a:t>
            </a:r>
            <a:r>
              <a:rPr kumimoji="0"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至 </a:t>
            </a:r>
            <a:r>
              <a:rPr kumimoji="0"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SB50(AS50)</a:t>
            </a:r>
            <a:r>
              <a:rPr kumimoji="0"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kumimoji="0"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再藉由 </a:t>
            </a:r>
            <a:r>
              <a:rPr kumimoji="0"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SB50</a:t>
            </a:r>
            <a:r>
              <a:rPr kumimoji="0"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baking system </a:t>
            </a:r>
            <a:r>
              <a:rPr kumimoji="0"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供給給機台進行</a:t>
            </a:r>
            <a:r>
              <a:rPr kumimoji="0"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反應</a:t>
            </a:r>
            <a:r>
              <a:rPr kumimoji="0"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686704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2072053" y="228600"/>
            <a:ext cx="8689731" cy="5586573"/>
          </a:xfrm>
        </p:spPr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altLang="zh-TW" sz="4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4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TW" alt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目前</a:t>
            </a:r>
            <a:r>
              <a:rPr lang="zh-TW" altLang="en-US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廠</a:t>
            </a:r>
            <a:r>
              <a:rPr lang="zh-TW" alt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內有</a:t>
            </a:r>
            <a:r>
              <a:rPr lang="en-US" altLang="zh-TW" sz="40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40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台</a:t>
            </a:r>
            <a:r>
              <a:rPr lang="en-US" altLang="zh-TW" sz="40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RS90</a:t>
            </a:r>
            <a:r>
              <a:rPr lang="zh-TW" altLang="en-US" sz="40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40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autofill system</a:t>
            </a:r>
            <a:endParaRPr lang="en-US" altLang="zh-TW" sz="4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TW" alt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分別共應</a:t>
            </a:r>
            <a:r>
              <a:rPr lang="en-US" altLang="zh-TW" sz="40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</a:t>
            </a:r>
            <a:r>
              <a:rPr lang="zh-TW" altLang="en-US" sz="40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台</a:t>
            </a:r>
            <a:r>
              <a:rPr lang="en-US" altLang="zh-TW" sz="40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SB50</a:t>
            </a:r>
            <a:r>
              <a:rPr lang="zh-TW" alt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40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40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台</a:t>
            </a:r>
            <a:r>
              <a:rPr lang="en-US" altLang="zh-TW" sz="40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AS50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RS90</a:t>
            </a:r>
            <a:r>
              <a:rPr lang="zh-TW" alt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→</a:t>
            </a:r>
            <a:r>
              <a:rPr lang="en-US" altLang="zh-TW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SB50(LP-T1</a:t>
            </a:r>
            <a:r>
              <a:rPr lang="zh-TW" altLang="en-US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LP-T2</a:t>
            </a:r>
            <a:r>
              <a:rPr lang="zh-TW" altLang="en-US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LP-T6)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RS90</a:t>
            </a:r>
            <a:r>
              <a:rPr lang="zh-TW" altLang="en-US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→ </a:t>
            </a:r>
            <a:r>
              <a:rPr lang="en-US" altLang="zh-TW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SB50(LP-T3</a:t>
            </a:r>
            <a:r>
              <a:rPr lang="zh-TW" altLang="en-US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LP-T4</a:t>
            </a:r>
            <a:r>
              <a:rPr lang="zh-TW" altLang="en-US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LP-T5)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RS90</a:t>
            </a:r>
            <a:r>
              <a:rPr lang="zh-TW" alt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→</a:t>
            </a:r>
            <a:r>
              <a:rPr lang="en-US" altLang="zh-TW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AS50(LP-T8</a:t>
            </a:r>
            <a:r>
              <a:rPr lang="en-US" altLang="zh-TW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4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701250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圖片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6594" y="3682354"/>
            <a:ext cx="3597275" cy="270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2195" y="497132"/>
            <a:ext cx="5376863" cy="270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圖片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2195" y="3278798"/>
            <a:ext cx="4105275" cy="324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文字方塊 6"/>
          <p:cNvSpPr txBox="1"/>
          <p:nvPr/>
        </p:nvSpPr>
        <p:spPr>
          <a:xfrm>
            <a:off x="3182699" y="497132"/>
            <a:ext cx="1995854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RS90</a:t>
            </a:r>
            <a:r>
              <a:rPr lang="zh-TW" altLang="en-US" dirty="0" smtClean="0"/>
              <a:t> </a:t>
            </a:r>
            <a:r>
              <a:rPr lang="en-US" altLang="zh-TW" dirty="0" smtClean="0"/>
              <a:t>Control Panel</a:t>
            </a:r>
            <a:endParaRPr lang="zh-TW" altLang="en-US" dirty="0"/>
          </a:p>
        </p:txBody>
      </p:sp>
      <p:sp>
        <p:nvSpPr>
          <p:cNvPr id="8" name="文字方塊 7"/>
          <p:cNvSpPr txBox="1"/>
          <p:nvPr/>
        </p:nvSpPr>
        <p:spPr>
          <a:xfrm>
            <a:off x="2546905" y="3313022"/>
            <a:ext cx="1995854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Flow Display Panel</a:t>
            </a:r>
            <a:endParaRPr lang="zh-TW" altLang="en-US" dirty="0"/>
          </a:p>
        </p:txBody>
      </p:sp>
      <p:sp>
        <p:nvSpPr>
          <p:cNvPr id="10" name="向下箭號 9"/>
          <p:cNvSpPr/>
          <p:nvPr/>
        </p:nvSpPr>
        <p:spPr>
          <a:xfrm>
            <a:off x="9859265" y="3483053"/>
            <a:ext cx="176213" cy="12403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向下箭號 10"/>
          <p:cNvSpPr/>
          <p:nvPr/>
        </p:nvSpPr>
        <p:spPr>
          <a:xfrm rot="5120338">
            <a:off x="10310642" y="5202511"/>
            <a:ext cx="209792" cy="114135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向下箭號 11"/>
          <p:cNvSpPr/>
          <p:nvPr/>
        </p:nvSpPr>
        <p:spPr>
          <a:xfrm>
            <a:off x="9208176" y="3494242"/>
            <a:ext cx="193799" cy="12403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/>
          <p:cNvSpPr txBox="1"/>
          <p:nvPr/>
        </p:nvSpPr>
        <p:spPr>
          <a:xfrm>
            <a:off x="9008242" y="3124910"/>
            <a:ext cx="593666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1400" dirty="0" smtClean="0"/>
              <a:t>HV13</a:t>
            </a:r>
            <a:endParaRPr lang="zh-TW" altLang="en-US" sz="1400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9705581" y="3113721"/>
            <a:ext cx="60227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1400" dirty="0" smtClean="0"/>
              <a:t>HV14</a:t>
            </a:r>
            <a:endParaRPr lang="zh-TW" altLang="en-US" sz="1400" dirty="0"/>
          </a:p>
        </p:txBody>
      </p:sp>
      <p:sp>
        <p:nvSpPr>
          <p:cNvPr id="16" name="向下箭號 15"/>
          <p:cNvSpPr/>
          <p:nvPr/>
        </p:nvSpPr>
        <p:spPr>
          <a:xfrm rot="16479662" flipH="1">
            <a:off x="7443941" y="4729134"/>
            <a:ext cx="209792" cy="114135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/>
          <p:cNvSpPr txBox="1"/>
          <p:nvPr/>
        </p:nvSpPr>
        <p:spPr>
          <a:xfrm>
            <a:off x="6169004" y="5142956"/>
            <a:ext cx="70005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1400" dirty="0" smtClean="0"/>
              <a:t>TANK2</a:t>
            </a:r>
            <a:endParaRPr lang="zh-TW" altLang="en-US" sz="1400" dirty="0"/>
          </a:p>
        </p:txBody>
      </p:sp>
      <p:sp>
        <p:nvSpPr>
          <p:cNvPr id="18" name="文字方塊 17"/>
          <p:cNvSpPr txBox="1"/>
          <p:nvPr/>
        </p:nvSpPr>
        <p:spPr>
          <a:xfrm>
            <a:off x="11161405" y="5554787"/>
            <a:ext cx="70005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1400" dirty="0" smtClean="0"/>
              <a:t>TANK1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998713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13995" y="945030"/>
            <a:ext cx="6940062" cy="2323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當機台出現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“RS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LOW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alarm”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時，至機台後方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Check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TEOS</a:t>
            </a:r>
            <a:r>
              <a:rPr lang="zh-TW" altLang="en-US" b="1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鋼瓶  </a:t>
            </a:r>
            <a:endParaRPr lang="en-US" altLang="zh-TW" b="1" dirty="0" smtClean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zh-TW" altLang="en-US" b="1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已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空，需更換鋼瓶。</a:t>
            </a:r>
            <a:endParaRPr lang="en-US" altLang="zh-TW" b="1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待產品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Unload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後方可更換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TEOS</a:t>
            </a:r>
            <a:r>
              <a:rPr lang="zh-TW" altLang="en-US" b="1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鋼瓶</a:t>
            </a:r>
            <a:endParaRPr lang="en-US" altLang="zh-TW" b="1" dirty="0" smtClean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PS2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手動閥開啟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再將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GAUGE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MODE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切換至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PS2,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Check </a:t>
            </a:r>
            <a:endParaRPr lang="en-US" altLang="zh-TW" b="1" dirty="0" smtClean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pressure 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為真空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再將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GAUGE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MODE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切換至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PS1</a:t>
            </a:r>
          </a:p>
          <a:p>
            <a:r>
              <a:rPr lang="en-US" altLang="zh-TW" b="1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4.LOADCELL</a:t>
            </a:r>
            <a:r>
              <a:rPr lang="zh-TW" altLang="en-US" b="1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顯示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”LO”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即可更換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TEOS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Bottle</a:t>
            </a:r>
          </a:p>
          <a:p>
            <a:r>
              <a:rPr lang="en-US" altLang="zh-TW" b="1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TEOS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鋼瓶上之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manual vavle”HV13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HV14”</a:t>
            </a:r>
            <a:r>
              <a:rPr lang="zh-TW" altLang="en-US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關閉</a:t>
            </a:r>
            <a:endParaRPr lang="en-US" altLang="zh-TW" b="1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1" eaLnBrk="1" hangingPunct="1">
              <a:spcBef>
                <a:spcPts val="575"/>
              </a:spcBef>
              <a:buClr>
                <a:schemeClr val="accent1"/>
              </a:buClr>
              <a:buSzPct val="85000"/>
            </a:pPr>
            <a:endPara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919592" y="153449"/>
            <a:ext cx="456887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三</a:t>
            </a:r>
            <a:r>
              <a:rPr lang="zh-TW" alt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、更換</a:t>
            </a:r>
            <a:r>
              <a:rPr lang="en-US" altLang="zh-TW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TEOS</a:t>
            </a:r>
            <a:r>
              <a:rPr lang="zh-TW" alt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鋼瓶</a:t>
            </a:r>
            <a:endParaRPr lang="en-US" altLang="zh-TW" sz="4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grpSp>
        <p:nvGrpSpPr>
          <p:cNvPr id="22" name="群組 21"/>
          <p:cNvGrpSpPr/>
          <p:nvPr/>
        </p:nvGrpSpPr>
        <p:grpSpPr>
          <a:xfrm>
            <a:off x="1664669" y="3103791"/>
            <a:ext cx="4818433" cy="3313112"/>
            <a:chOff x="1975338" y="2747902"/>
            <a:chExt cx="4818433" cy="3313112"/>
          </a:xfrm>
        </p:grpSpPr>
        <p:pic>
          <p:nvPicPr>
            <p:cNvPr id="6" name="圖片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75338" y="2747902"/>
              <a:ext cx="4418012" cy="33131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文字方塊 7"/>
            <p:cNvSpPr txBox="1"/>
            <p:nvPr/>
          </p:nvSpPr>
          <p:spPr>
            <a:xfrm>
              <a:off x="4704132" y="3216419"/>
              <a:ext cx="852854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TW" dirty="0" smtClean="0">
                  <a:solidFill>
                    <a:srgbClr val="FF0000"/>
                  </a:solidFill>
                </a:rPr>
                <a:t>Charge</a:t>
              </a:r>
              <a:endParaRPr lang="zh-TW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9" name="文字方塊 8"/>
            <p:cNvSpPr txBox="1"/>
            <p:nvPr/>
          </p:nvSpPr>
          <p:spPr>
            <a:xfrm>
              <a:off x="4704132" y="4540408"/>
              <a:ext cx="1280748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Complete</a:t>
              </a:r>
            </a:p>
          </p:txBody>
        </p:sp>
        <p:sp>
          <p:nvSpPr>
            <p:cNvPr id="10" name="文字方塊 9"/>
            <p:cNvSpPr txBox="1"/>
            <p:nvPr/>
          </p:nvSpPr>
          <p:spPr>
            <a:xfrm>
              <a:off x="4704132" y="4980742"/>
              <a:ext cx="674077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Free</a:t>
              </a:r>
            </a:p>
          </p:txBody>
        </p:sp>
        <p:sp>
          <p:nvSpPr>
            <p:cNvPr id="11" name="文字方塊 10"/>
            <p:cNvSpPr txBox="1"/>
            <p:nvPr/>
          </p:nvSpPr>
          <p:spPr>
            <a:xfrm>
              <a:off x="4704130" y="4105244"/>
              <a:ext cx="2089641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TW" dirty="0" err="1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Cyclinder</a:t>
              </a:r>
              <a:r>
                <a:rPr lang="zh-TW" altLang="en-US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 </a:t>
              </a:r>
              <a:r>
                <a:rPr lang="en-US" altLang="zh-TW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  <a:sym typeface="Wingdings" panose="05000000000000000000" pitchFamily="2" charset="2"/>
                </a:rPr>
                <a:t>change</a:t>
              </a:r>
              <a:endPara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endParaRPr>
            </a:p>
          </p:txBody>
        </p:sp>
        <p:sp>
          <p:nvSpPr>
            <p:cNvPr id="14" name="向左箭號 13"/>
            <p:cNvSpPr/>
            <p:nvPr/>
          </p:nvSpPr>
          <p:spPr>
            <a:xfrm>
              <a:off x="4437432" y="3265272"/>
              <a:ext cx="266698" cy="228655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向左箭號 14"/>
            <p:cNvSpPr/>
            <p:nvPr/>
          </p:nvSpPr>
          <p:spPr>
            <a:xfrm>
              <a:off x="4437432" y="4175582"/>
              <a:ext cx="266698" cy="228655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" name="向左箭號 15"/>
            <p:cNvSpPr/>
            <p:nvPr/>
          </p:nvSpPr>
          <p:spPr>
            <a:xfrm>
              <a:off x="4437432" y="4602259"/>
              <a:ext cx="266698" cy="228655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" name="向左箭號 16"/>
            <p:cNvSpPr/>
            <p:nvPr/>
          </p:nvSpPr>
          <p:spPr>
            <a:xfrm>
              <a:off x="4437432" y="5041903"/>
              <a:ext cx="266698" cy="228655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" name="文字方塊 17"/>
            <p:cNvSpPr txBox="1"/>
            <p:nvPr/>
          </p:nvSpPr>
          <p:spPr>
            <a:xfrm>
              <a:off x="3235569" y="3585751"/>
              <a:ext cx="958362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solidFill>
                    <a:srgbClr val="FF0000"/>
                  </a:solidFill>
                </a:rPr>
                <a:t>C</a:t>
              </a:r>
              <a:r>
                <a:rPr lang="en-US" altLang="zh-TW" dirty="0" smtClean="0">
                  <a:solidFill>
                    <a:srgbClr val="FF0000"/>
                  </a:solidFill>
                </a:rPr>
                <a:t>onfirm</a:t>
              </a:r>
              <a:endParaRPr lang="zh-TW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19" name="文字方塊 18"/>
            <p:cNvSpPr txBox="1"/>
            <p:nvPr/>
          </p:nvSpPr>
          <p:spPr>
            <a:xfrm>
              <a:off x="3333782" y="5452651"/>
              <a:ext cx="715658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TW" dirty="0" smtClean="0">
                  <a:solidFill>
                    <a:srgbClr val="FF0000"/>
                  </a:solidFill>
                </a:rPr>
                <a:t>Reset</a:t>
              </a:r>
              <a:endParaRPr lang="zh-TW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20" name="向左箭號 19"/>
            <p:cNvSpPr/>
            <p:nvPr/>
          </p:nvSpPr>
          <p:spPr>
            <a:xfrm rot="16200000">
              <a:off x="3559694" y="3959350"/>
              <a:ext cx="266698" cy="228655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" name="向左箭號 20"/>
            <p:cNvSpPr/>
            <p:nvPr/>
          </p:nvSpPr>
          <p:spPr>
            <a:xfrm rot="5400000">
              <a:off x="3558262" y="5219728"/>
              <a:ext cx="266698" cy="228655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9" name="群組 28"/>
          <p:cNvGrpSpPr/>
          <p:nvPr/>
        </p:nvGrpSpPr>
        <p:grpSpPr>
          <a:xfrm>
            <a:off x="7519219" y="2887849"/>
            <a:ext cx="4413586" cy="4016895"/>
            <a:chOff x="7006248" y="2747902"/>
            <a:chExt cx="4413586" cy="4016895"/>
          </a:xfrm>
        </p:grpSpPr>
        <p:pic>
          <p:nvPicPr>
            <p:cNvPr id="7" name="圖片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06248" y="2747902"/>
              <a:ext cx="4413586" cy="33131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" name="矩形 22"/>
            <p:cNvSpPr/>
            <p:nvPr/>
          </p:nvSpPr>
          <p:spPr>
            <a:xfrm>
              <a:off x="10029342" y="4202539"/>
              <a:ext cx="479058" cy="435164"/>
            </a:xfrm>
            <a:prstGeom prst="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9176915" y="4075844"/>
              <a:ext cx="479058" cy="435164"/>
            </a:xfrm>
            <a:prstGeom prst="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向下箭號 24"/>
            <p:cNvSpPr/>
            <p:nvPr/>
          </p:nvSpPr>
          <p:spPr>
            <a:xfrm>
              <a:off x="9328462" y="4538528"/>
              <a:ext cx="175964" cy="1828246"/>
            </a:xfrm>
            <a:prstGeom prst="downArrow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向下箭號 25"/>
            <p:cNvSpPr/>
            <p:nvPr/>
          </p:nvSpPr>
          <p:spPr>
            <a:xfrm>
              <a:off x="10180948" y="4637703"/>
              <a:ext cx="175964" cy="1828246"/>
            </a:xfrm>
            <a:prstGeom prst="downArrow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" name="文字方塊 26"/>
            <p:cNvSpPr txBox="1"/>
            <p:nvPr/>
          </p:nvSpPr>
          <p:spPr>
            <a:xfrm>
              <a:off x="9057548" y="6394294"/>
              <a:ext cx="7177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 smtClean="0"/>
                <a:t>HV13</a:t>
              </a:r>
              <a:endParaRPr lang="zh-TW" altLang="en-US" dirty="0"/>
            </a:p>
          </p:txBody>
        </p:sp>
        <p:sp>
          <p:nvSpPr>
            <p:cNvPr id="28" name="文字方塊 27"/>
            <p:cNvSpPr txBox="1"/>
            <p:nvPr/>
          </p:nvSpPr>
          <p:spPr>
            <a:xfrm>
              <a:off x="9909975" y="6395465"/>
              <a:ext cx="7177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 smtClean="0"/>
                <a:t>HV14</a:t>
              </a:r>
              <a:endParaRPr lang="zh-TW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10856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886155" y="323385"/>
            <a:ext cx="6687499" cy="28469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eaLnBrk="1" hangingPunct="1">
              <a:spcBef>
                <a:spcPts val="575"/>
              </a:spcBef>
              <a:buClr>
                <a:schemeClr val="accent1"/>
              </a:buClr>
              <a:buSzPct val="85000"/>
            </a:pP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6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.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按下”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Free &amp; Confirm”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，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Free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燈會亮起</a:t>
            </a:r>
          </a:p>
          <a:p>
            <a:pPr marL="0" lvl="1" eaLnBrk="1" hangingPunct="1">
              <a:spcBef>
                <a:spcPts val="575"/>
              </a:spcBef>
              <a:buClr>
                <a:schemeClr val="accent1"/>
              </a:buClr>
              <a:buSzPct val="85000"/>
            </a:pP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7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.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依序開啟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HV13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、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V19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、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V21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，之後計時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90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秒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marL="0" lvl="1" eaLnBrk="1" hangingPunct="1">
              <a:spcBef>
                <a:spcPts val="575"/>
              </a:spcBef>
              <a:buClr>
                <a:schemeClr val="accent1"/>
              </a:buClr>
              <a:buSzPct val="85000"/>
            </a:pPr>
            <a:r>
              <a:rPr lang="en-US" altLang="zh-TW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    </a:t>
            </a:r>
            <a:r>
              <a:rPr lang="en-US" altLang="zh-TW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(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此為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Vent HV13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、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V19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、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V21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管路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)</a:t>
            </a:r>
          </a:p>
          <a:p>
            <a:pPr marL="0" lvl="1" eaLnBrk="1" hangingPunct="1">
              <a:spcBef>
                <a:spcPts val="575"/>
              </a:spcBef>
              <a:buClr>
                <a:schemeClr val="accent1"/>
              </a:buClr>
              <a:buSzPct val="85000"/>
            </a:pP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8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.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再依序關閉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HV13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、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V19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、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V21</a:t>
            </a:r>
          </a:p>
          <a:p>
            <a:pPr marL="0" lvl="1" eaLnBrk="1" hangingPunct="1">
              <a:spcBef>
                <a:spcPts val="575"/>
              </a:spcBef>
              <a:buClr>
                <a:schemeClr val="accent1"/>
              </a:buClr>
              <a:buSzPct val="85000"/>
            </a:pP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9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.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依序開啟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V18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、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V19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計時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30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秒後，再開啟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HV14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計時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60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秒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marL="0" lvl="1" eaLnBrk="1" hangingPunct="1">
              <a:spcBef>
                <a:spcPts val="575"/>
              </a:spcBef>
              <a:buClr>
                <a:schemeClr val="accent1"/>
              </a:buClr>
              <a:buSzPct val="85000"/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    </a:t>
            </a:r>
            <a:r>
              <a:rPr lang="en-US" altLang="zh-TW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(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此為將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V18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、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V19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殘留氣體吹回鋼瓶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)</a:t>
            </a:r>
          </a:p>
          <a:p>
            <a:pPr marL="0" lvl="1" eaLnBrk="1" hangingPunct="1">
              <a:spcBef>
                <a:spcPts val="575"/>
              </a:spcBef>
              <a:buClr>
                <a:schemeClr val="accent1"/>
              </a:buClr>
              <a:buSzPct val="85000"/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10.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再依序關閉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HV14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、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V19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、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V18</a:t>
            </a:r>
          </a:p>
          <a:p>
            <a:pPr marL="0" lvl="1" eaLnBrk="1" hangingPunct="1">
              <a:spcBef>
                <a:spcPts val="575"/>
              </a:spcBef>
              <a:buClr>
                <a:schemeClr val="accent1"/>
              </a:buClr>
              <a:buSzPct val="85000"/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11.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重複步驟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6~10</a:t>
            </a:r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一次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pic>
        <p:nvPicPr>
          <p:cNvPr id="5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8562" y="3447317"/>
            <a:ext cx="3598862" cy="2700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圖片 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3396" y="2746124"/>
            <a:ext cx="4538513" cy="3320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文字方塊 7"/>
          <p:cNvSpPr txBox="1"/>
          <p:nvPr/>
        </p:nvSpPr>
        <p:spPr>
          <a:xfrm>
            <a:off x="2868362" y="4098530"/>
            <a:ext cx="811831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rgbClr val="FF0000"/>
                </a:solidFill>
              </a:rPr>
              <a:t>C</a:t>
            </a:r>
            <a:r>
              <a:rPr lang="en-US" altLang="zh-TW" sz="1400" dirty="0" smtClean="0">
                <a:solidFill>
                  <a:srgbClr val="FF0000"/>
                </a:solidFill>
              </a:rPr>
              <a:t>onfirm</a:t>
            </a:r>
            <a:endParaRPr lang="zh-TW" altLang="en-US" sz="1400" dirty="0">
              <a:solidFill>
                <a:srgbClr val="FF0000"/>
              </a:solidFill>
            </a:endParaRPr>
          </a:p>
        </p:txBody>
      </p:sp>
      <p:sp>
        <p:nvSpPr>
          <p:cNvPr id="9" name="向左箭號 8"/>
          <p:cNvSpPr/>
          <p:nvPr/>
        </p:nvSpPr>
        <p:spPr>
          <a:xfrm rot="16200000">
            <a:off x="3162181" y="4421557"/>
            <a:ext cx="224195" cy="19369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2967310" y="5753034"/>
            <a:ext cx="61393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1400" dirty="0" smtClean="0">
                <a:solidFill>
                  <a:srgbClr val="FF0000"/>
                </a:solidFill>
              </a:rPr>
              <a:t>Reset</a:t>
            </a:r>
            <a:endParaRPr lang="zh-TW" altLang="en-US" sz="1400" dirty="0">
              <a:solidFill>
                <a:srgbClr val="FF0000"/>
              </a:solidFill>
            </a:endParaRPr>
          </a:p>
        </p:txBody>
      </p:sp>
      <p:sp>
        <p:nvSpPr>
          <p:cNvPr id="11" name="向左箭號 10"/>
          <p:cNvSpPr/>
          <p:nvPr/>
        </p:nvSpPr>
        <p:spPr>
          <a:xfrm rot="5400000">
            <a:off x="3137147" y="5502134"/>
            <a:ext cx="276719" cy="19615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6" name="群組 15"/>
          <p:cNvGrpSpPr/>
          <p:nvPr/>
        </p:nvGrpSpPr>
        <p:grpSpPr>
          <a:xfrm>
            <a:off x="7167126" y="3183722"/>
            <a:ext cx="2233007" cy="2445170"/>
            <a:chOff x="7153083" y="3181911"/>
            <a:chExt cx="2233007" cy="2445170"/>
          </a:xfrm>
        </p:grpSpPr>
        <p:sp>
          <p:nvSpPr>
            <p:cNvPr id="13" name="上彎箭號 12"/>
            <p:cNvSpPr/>
            <p:nvPr/>
          </p:nvSpPr>
          <p:spPr>
            <a:xfrm rot="5400000" flipH="1">
              <a:off x="8306114" y="3326333"/>
              <a:ext cx="1224396" cy="935551"/>
            </a:xfrm>
            <a:prstGeom prst="bentUpArrow">
              <a:avLst>
                <a:gd name="adj1" fmla="val 10507"/>
                <a:gd name="adj2" fmla="val 25000"/>
                <a:gd name="adj3" fmla="val 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" name="上彎箭號 13"/>
            <p:cNvSpPr/>
            <p:nvPr/>
          </p:nvSpPr>
          <p:spPr>
            <a:xfrm rot="16200000" flipH="1">
              <a:off x="7652023" y="3893014"/>
              <a:ext cx="2179762" cy="1288372"/>
            </a:xfrm>
            <a:prstGeom prst="bentUpArrow">
              <a:avLst>
                <a:gd name="adj1" fmla="val 6454"/>
                <a:gd name="adj2" fmla="val 11689"/>
                <a:gd name="adj3" fmla="val 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上彎箭號 14"/>
            <p:cNvSpPr/>
            <p:nvPr/>
          </p:nvSpPr>
          <p:spPr>
            <a:xfrm rot="16020151">
              <a:off x="7144009" y="4553113"/>
              <a:ext cx="1025383" cy="1007235"/>
            </a:xfrm>
            <a:prstGeom prst="bentUpArrow">
              <a:avLst>
                <a:gd name="adj1" fmla="val 10684"/>
                <a:gd name="adj2" fmla="val 13084"/>
                <a:gd name="adj3" fmla="val 21398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7" name="上彎箭號 16"/>
          <p:cNvSpPr/>
          <p:nvPr/>
        </p:nvSpPr>
        <p:spPr>
          <a:xfrm flipV="1">
            <a:off x="7023013" y="3795917"/>
            <a:ext cx="2261664" cy="958361"/>
          </a:xfrm>
          <a:prstGeom prst="bentUpArrow">
            <a:avLst>
              <a:gd name="adj1" fmla="val 11238"/>
              <a:gd name="adj2" fmla="val 10779"/>
              <a:gd name="adj3" fmla="val 22248"/>
            </a:avLst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1" name="直線接點 20"/>
          <p:cNvCxnSpPr>
            <a:stCxn id="13" idx="4"/>
          </p:cNvCxnSpPr>
          <p:nvPr/>
        </p:nvCxnSpPr>
        <p:spPr>
          <a:xfrm flipV="1">
            <a:off x="8932355" y="2338754"/>
            <a:ext cx="950199" cy="10297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接點 22"/>
          <p:cNvCxnSpPr/>
          <p:nvPr/>
        </p:nvCxnSpPr>
        <p:spPr>
          <a:xfrm flipH="1">
            <a:off x="6277708" y="3877408"/>
            <a:ext cx="745305" cy="528899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/>
          <p:cNvSpPr txBox="1"/>
          <p:nvPr/>
        </p:nvSpPr>
        <p:spPr>
          <a:xfrm>
            <a:off x="9056078" y="1706467"/>
            <a:ext cx="18727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 smtClean="0">
                <a:latin typeface="+mj-ea"/>
                <a:ea typeface="+mj-ea"/>
              </a:rPr>
              <a:t>7.</a:t>
            </a:r>
            <a:r>
              <a:rPr lang="en-US" altLang="zh-TW" sz="1600" b="1" dirty="0">
                <a:latin typeface="+mj-ea"/>
                <a:ea typeface="+mj-ea"/>
                <a:cs typeface="Arial" panose="020B0604020202020204" pitchFamily="34" charset="0"/>
              </a:rPr>
              <a:t> Vent HV13</a:t>
            </a:r>
            <a:r>
              <a:rPr lang="zh-TW" altLang="en-US" sz="1600" b="1" dirty="0">
                <a:latin typeface="+mj-ea"/>
                <a:ea typeface="+mj-ea"/>
                <a:cs typeface="Arial" panose="020B0604020202020204" pitchFamily="34" charset="0"/>
              </a:rPr>
              <a:t>、</a:t>
            </a:r>
            <a:r>
              <a:rPr lang="en-US" altLang="zh-TW" sz="1600" b="1" dirty="0">
                <a:latin typeface="+mj-ea"/>
                <a:ea typeface="+mj-ea"/>
                <a:cs typeface="Arial" panose="020B0604020202020204" pitchFamily="34" charset="0"/>
              </a:rPr>
              <a:t>V19</a:t>
            </a:r>
            <a:r>
              <a:rPr lang="zh-TW" altLang="en-US" sz="1600" b="1" dirty="0">
                <a:latin typeface="+mj-ea"/>
                <a:ea typeface="+mj-ea"/>
                <a:cs typeface="Arial" panose="020B0604020202020204" pitchFamily="34" charset="0"/>
              </a:rPr>
              <a:t>、</a:t>
            </a:r>
            <a:r>
              <a:rPr lang="en-US" altLang="zh-TW" sz="1600" b="1" dirty="0">
                <a:latin typeface="+mj-ea"/>
                <a:ea typeface="+mj-ea"/>
                <a:cs typeface="Arial" panose="020B0604020202020204" pitchFamily="34" charset="0"/>
              </a:rPr>
              <a:t>V21</a:t>
            </a:r>
            <a:r>
              <a:rPr lang="zh-TW" altLang="en-US" sz="1600" b="1" dirty="0">
                <a:latin typeface="+mj-ea"/>
                <a:ea typeface="+mj-ea"/>
                <a:cs typeface="Arial" panose="020B0604020202020204" pitchFamily="34" charset="0"/>
              </a:rPr>
              <a:t>管路</a:t>
            </a:r>
            <a:endParaRPr lang="zh-TW" altLang="en-US" sz="1600" dirty="0">
              <a:latin typeface="+mj-ea"/>
              <a:ea typeface="+mj-ea"/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5505021" y="4399524"/>
            <a:ext cx="11925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latin typeface="+mj-ea"/>
                <a:ea typeface="+mj-ea"/>
              </a:rPr>
              <a:t>9.V18</a:t>
            </a:r>
            <a:r>
              <a:rPr lang="zh-TW" altLang="en-US" dirty="0" smtClean="0">
                <a:latin typeface="+mj-ea"/>
                <a:ea typeface="+mj-ea"/>
              </a:rPr>
              <a:t>、</a:t>
            </a:r>
            <a:r>
              <a:rPr lang="en-US" altLang="zh-TW" dirty="0" smtClean="0">
                <a:latin typeface="+mj-ea"/>
                <a:ea typeface="+mj-ea"/>
              </a:rPr>
              <a:t>V19</a:t>
            </a:r>
            <a:r>
              <a:rPr lang="zh-TW" altLang="en-US" dirty="0" smtClean="0">
                <a:latin typeface="+mj-ea"/>
                <a:ea typeface="+mj-ea"/>
              </a:rPr>
              <a:t>管內氣體吹回</a:t>
            </a:r>
            <a:endParaRPr lang="zh-TW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30778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4" grpId="0"/>
      <p:bldP spid="25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uvoton">
  <a:themeElements>
    <a:clrScheme name="公正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公正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公正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uvoton" id="{197CB1B1-6B47-4B89-86E8-D8FE51B58931}" vid="{6844F02B-1103-490D-A483-7FA56575D76B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Form" ma:contentTypeID="0x010101007D10E3BF7F339F4197AC12702D94D274" ma:contentTypeVersion="1" ma:contentTypeDescription="Fill out this form." ma:contentTypeScope="" ma:versionID="dcd152325ad65a67ccae7fea5b8715c7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c96e55b6067358e6790c6e364f94c3c9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ShowCombineView" minOccurs="0"/>
                <xsd:element ref="ns1:ShowRepairView" minOccurs="0"/>
                <xsd:element ref="ns1:TemplateUrl" minOccurs="0"/>
                <xsd:element ref="ns1:xd_Prog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ShowCombineView" ma:index="8" nillable="true" ma:displayName="Show Combine View" ma:hidden="true" ma:internalName="ShowCombineView">
      <xsd:simpleType>
        <xsd:restriction base="dms:Text"/>
      </xsd:simpleType>
    </xsd:element>
    <xsd:element name="ShowRepairView" ma:index="10" nillable="true" ma:displayName="Show Repair View" ma:hidden="true" ma:internalName="ShowRepairView">
      <xsd:simpleType>
        <xsd:restriction base="dms:Text"/>
      </xsd:simpleType>
    </xsd:element>
    <xsd:element name="TemplateUrl" ma:index="11" nillable="true" ma:displayName="Template Link" ma:hidden="true" ma:internalName="TemplateUrl">
      <xsd:simpleType>
        <xsd:restriction base="dms:Text"/>
      </xsd:simpleType>
    </xsd:element>
    <xsd:element name="xd_ProgID" ma:index="12" nillable="true" ma:displayName="HTML File Link" ma:hidden="true" ma:internalName="xd_ProgID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emplateUrl xmlns="http://schemas.microsoft.com/sharepoint/v3" xsi:nil="true"/>
    <ShowRepairView xmlns="http://schemas.microsoft.com/sharepoint/v3" xsi:nil="true"/>
    <ShowCombineView xmlns="http://schemas.microsoft.com/sharepoint/v3" xsi:nil="true"/>
    <xd_ProgID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48B4D94C-3987-4850-9C83-BB6A194F6E19}"/>
</file>

<file path=customXml/itemProps2.xml><?xml version="1.0" encoding="utf-8"?>
<ds:datastoreItem xmlns:ds="http://schemas.openxmlformats.org/officeDocument/2006/customXml" ds:itemID="{E43E5ECD-CA22-4D4E-AC4A-D19C76BA881D}"/>
</file>

<file path=customXml/itemProps3.xml><?xml version="1.0" encoding="utf-8"?>
<ds:datastoreItem xmlns:ds="http://schemas.openxmlformats.org/officeDocument/2006/customXml" ds:itemID="{AB6A5A94-BE20-4ADD-9582-D568C9B80BEE}"/>
</file>

<file path=docProps/app.xml><?xml version="1.0" encoding="utf-8"?>
<Properties xmlns="http://schemas.openxmlformats.org/officeDocument/2006/extended-properties" xmlns:vt="http://schemas.openxmlformats.org/officeDocument/2006/docPropsVTypes">
  <Template>Nuvoton</Template>
  <TotalTime>27006</TotalTime>
  <Words>830</Words>
  <Application>Microsoft Office PowerPoint</Application>
  <PresentationFormat>寬螢幕</PresentationFormat>
  <Paragraphs>223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8" baseType="lpstr">
      <vt:lpstr>CFShouSung</vt:lpstr>
      <vt:lpstr>Franklin Gothic Book</vt:lpstr>
      <vt:lpstr>MS PGothic</vt:lpstr>
      <vt:lpstr>Perpetua</vt:lpstr>
      <vt:lpstr>微軟正黑體</vt:lpstr>
      <vt:lpstr>新細明體</vt:lpstr>
      <vt:lpstr>Arial</vt:lpstr>
      <vt:lpstr>Calibri</vt:lpstr>
      <vt:lpstr>Times New Roman</vt:lpstr>
      <vt:lpstr>Wingdings</vt:lpstr>
      <vt:lpstr>Wingdings 2</vt:lpstr>
      <vt:lpstr>Nuvoton</vt:lpstr>
      <vt:lpstr>新人週報</vt:lpstr>
      <vt:lpstr>RS90 / AUTOFILL / M.DOT/TCU/ATCS 介紹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學習進度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LIN WAN HAO</dc:creator>
  <cp:lastModifiedBy>S220 THChiu</cp:lastModifiedBy>
  <cp:revision>195</cp:revision>
  <dcterms:created xsi:type="dcterms:W3CDTF">2022-05-23T14:52:50Z</dcterms:created>
  <dcterms:modified xsi:type="dcterms:W3CDTF">2022-08-17T05:59:33Z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0x010101007D10E3BF7F339F4197AC12702D94D274</vt:lpwstr>
  </property>
  <property fmtid="{D5CDD505-2E9C-101B-9397-08002B2CF9AE}" pid="3" name="Order">
    <vt:r8>40000</vt:r8>
  </property>
</Properties>
</file>

<file path=docProps/thumbnail.jpeg>
</file>